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8"/>
  </p:notesMasterIdLst>
  <p:handoutMasterIdLst>
    <p:handoutMasterId r:id="rId39"/>
  </p:handoutMasterIdLst>
  <p:sldIdLst>
    <p:sldId id="782" r:id="rId2"/>
    <p:sldId id="783" r:id="rId3"/>
    <p:sldId id="1327" r:id="rId4"/>
    <p:sldId id="1288" r:id="rId5"/>
    <p:sldId id="1339" r:id="rId6"/>
    <p:sldId id="1340" r:id="rId7"/>
    <p:sldId id="1352" r:id="rId8"/>
    <p:sldId id="1351" r:id="rId9"/>
    <p:sldId id="1097" r:id="rId10"/>
    <p:sldId id="1289" r:id="rId11"/>
    <p:sldId id="1373" r:id="rId12"/>
    <p:sldId id="1360" r:id="rId13"/>
    <p:sldId id="1311" r:id="rId14"/>
    <p:sldId id="1347" r:id="rId15"/>
    <p:sldId id="1355" r:id="rId16"/>
    <p:sldId id="1375" r:id="rId17"/>
    <p:sldId id="1376" r:id="rId18"/>
    <p:sldId id="1377" r:id="rId19"/>
    <p:sldId id="1313" r:id="rId20"/>
    <p:sldId id="1365" r:id="rId21"/>
    <p:sldId id="1366" r:id="rId22"/>
    <p:sldId id="1367" r:id="rId23"/>
    <p:sldId id="1368" r:id="rId24"/>
    <p:sldId id="1297" r:id="rId25"/>
    <p:sldId id="1315" r:id="rId26"/>
    <p:sldId id="1316" r:id="rId27"/>
    <p:sldId id="1322" r:id="rId28"/>
    <p:sldId id="1323" r:id="rId29"/>
    <p:sldId id="1324" r:id="rId30"/>
    <p:sldId id="1317" r:id="rId31"/>
    <p:sldId id="1319" r:id="rId32"/>
    <p:sldId id="1318" r:id="rId33"/>
    <p:sldId id="1378" r:id="rId34"/>
    <p:sldId id="1320" r:id="rId35"/>
    <p:sldId id="1321" r:id="rId36"/>
    <p:sldId id="1380" r:id="rId37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E0DCFC"/>
    <a:srgbClr val="FF0000"/>
    <a:srgbClr val="336600"/>
    <a:srgbClr val="339933"/>
    <a:srgbClr val="FFFFCC"/>
    <a:srgbClr val="C99447"/>
    <a:srgbClr val="2AD09D"/>
    <a:srgbClr val="FF9999"/>
    <a:srgbClr val="93B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1" autoAdjust="0"/>
    <p:restoredTop sz="99478" autoAdjust="0"/>
  </p:normalViewPr>
  <p:slideViewPr>
    <p:cSldViewPr>
      <p:cViewPr>
        <p:scale>
          <a:sx n="100" d="100"/>
          <a:sy n="100" d="100"/>
        </p:scale>
        <p:origin x="-492" y="-102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4.html%202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6.png"/><Relationship Id="rId2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4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cdata2.tsherpa.co.kr/tsherpa/MultiMedia/Flash/2020/curri/index.html?flashxmlnum=jmp1130&amp;classa=A8-C1-31-MM-MM-04-03-04-0-0-0-0&amp;classno=MM_31_04/suh_0301_02_0004/suh_0301_02_0004_202_1.html" TargetMode="External"/><Relationship Id="rId4" Type="http://schemas.openxmlformats.org/officeDocument/2006/relationships/image" Target="../media/image21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4.html%202" TargetMode="External"/><Relationship Id="rId5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4.html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cdata2.tsherpa.co.kr/tsherpa/MultiMedia/Flash/2020/curri/index.html?flashxmlnum=yrhj07&amp;classa=A8-C1-31-MM-MM-04-02-03-0-0-0-0&amp;classno=MM_31_04/suh_0301_01_0003/suh_0301_01_0003_204_1.html" TargetMode="External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5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8.png"/><Relationship Id="rId5" Type="http://schemas.openxmlformats.org/officeDocument/2006/relationships/image" Target="../media/image32.png"/><Relationship Id="rId10" Type="http://schemas.openxmlformats.org/officeDocument/2006/relationships/image" Target="../media/image39.png"/><Relationship Id="rId4" Type="http://schemas.openxmlformats.org/officeDocument/2006/relationships/image" Target="../media/image30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27.png"/><Relationship Id="rId2" Type="http://schemas.openxmlformats.org/officeDocument/2006/relationships/image" Target="../media/image5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8.png"/><Relationship Id="rId5" Type="http://schemas.openxmlformats.org/officeDocument/2006/relationships/image" Target="../media/image32.png"/><Relationship Id="rId15" Type="http://schemas.openxmlformats.org/officeDocument/2006/relationships/image" Target="../media/image41.png"/><Relationship Id="rId10" Type="http://schemas.openxmlformats.org/officeDocument/2006/relationships/image" Target="../media/image39.png"/><Relationship Id="rId4" Type="http://schemas.openxmlformats.org/officeDocument/2006/relationships/image" Target="../media/image30.png"/><Relationship Id="rId9" Type="http://schemas.openxmlformats.org/officeDocument/2006/relationships/image" Target="../media/image38.png"/><Relationship Id="rId1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6.png"/><Relationship Id="rId7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7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8.png"/><Relationship Id="rId7" Type="http://schemas.openxmlformats.org/officeDocument/2006/relationships/image" Target="../media/image4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e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hyperlink" Target="https://cdata2.tsherpa.co.kr/tsherpa/MultiMedia/Flash/2020/curri/index.html?flashxmlnum=yuni4856&amp;classa=A8-C1-31-MM-MM-04-03-04-0-0-0-0&amp;classno=MM_31_04/suh_0301_02_0004/suh_0301_02_0004_401_1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hyperlink" Target="https://cdata2.tsherpa.co.kr/tsherpa/MultiMedia/Flash/2020/curri/index.html?flashxmlnum=yuni4856&amp;classa=A8-C1-31-MM-MM-04-03-04-0-0-0-0&amp;classno=MM_31_04/suh_0301_02_0004/suh_0301_02_0004_401_1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hyperlink" Target="https://cdata2.tsherpa.co.kr/tsherpa/MultiMedia/Flash/2020/curri/index.html?flashxmlnum=yuni4856&amp;classa=A8-C1-31-MM-MM-04-03-04-0-0-0-0&amp;classno=MM_31_04/suh_0301_02_0004/suh_0301_02_0004_401_1.html" TargetMode="Externa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62.png"/><Relationship Id="rId4" Type="http://schemas.openxmlformats.org/officeDocument/2006/relationships/hyperlink" Target="https://cdata2.tsherpa.co.kr/tsherpa/MultiMedia/Flash/2020/curri/index.html?flashxmlnum=yuni4856&amp;classa=A8-C1-31-MM-MM-04-03-04-0-0-0-0&amp;classno=MM_31_04/suh_0301_02_0004/suh_0301_02_0004_401_1.html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png"/><Relationship Id="rId7" Type="http://schemas.openxmlformats.org/officeDocument/2006/relationships/image" Target="../media/image6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59.png"/><Relationship Id="rId4" Type="http://schemas.openxmlformats.org/officeDocument/2006/relationships/hyperlink" Target="https://cdata2.tsherpa.co.kr/tsherpa/MultiMedia/Flash/2020/curri/index.html?flashxmlnum=yuni4856&amp;classa=A8-C1-31-MM-MM-04-03-04-0-0-0-0&amp;classno=MM_31_04/suh_0301_02_0004/suh_0301_02_0004_401_1.html" TargetMode="External"/><Relationship Id="rId9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png"/><Relationship Id="rId7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05017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2022.01.10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노유림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2022.01.13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2021.01.20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 및 수정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3141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148524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04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직각을 알아볼까요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suh_h_0301_02_0004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35432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다음과 같이 종이를 두 번 접고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각을 본떠 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836712"/>
            <a:ext cx="2159732" cy="5747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준비물 약물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고정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글자 길이에 맞게 조절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 소스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내 영상을 팝업 플레이어로 재생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2"/>
              </a:rPr>
              <a:t>http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://cdata.tsherpa.co.kr/tsherpa/MultiMedia/Flash/2020/curri/index.html?flashxmlnum=soboro2&amp;classa=A8-C1-62-KK-KA-02-03-04-0-0-0-0&amp;classno=AA_SAMPLE/nproto_sample/DA/nproto_cmn_924.html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dirty="0">
              <a:latin typeface="맑은 고딕" pitchFamily="50" charset="-127"/>
              <a:ea typeface="맑은 고딕" pitchFamily="50" charset="-127"/>
              <a:hlinkClick r:id="rId3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 탭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화살표 테두리 반짝 거리는 클릭 이벤트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오른쪽 내용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기능과 동일함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(2022)/3-1/3_002_2015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%203-1%20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app/resource/contents/lesson02/ops/2/2_3_03.html</a:t>
            </a: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나타나지 않다가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번째 그림 나타날 때 같이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86748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40739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2_3_3_01~04.png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\app\resource\contents\lesson02\ops\2\images\2_3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5625058" y="980728"/>
            <a:ext cx="1013650" cy="254406"/>
            <a:chOff x="5253413" y="2035940"/>
            <a:chExt cx="1226799" cy="307902"/>
          </a:xfrm>
        </p:grpSpPr>
        <p:pic>
          <p:nvPicPr>
            <p:cNvPr id="83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4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163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2" name="타원 81"/>
          <p:cNvSpPr/>
          <p:nvPr/>
        </p:nvSpPr>
        <p:spPr>
          <a:xfrm>
            <a:off x="6525638" y="8666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395524" y="129240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6363547" y="124324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5846811" y="129361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822359" y="124324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+</a:t>
            </a:r>
          </a:p>
        </p:txBody>
      </p:sp>
      <p:pic>
        <p:nvPicPr>
          <p:cNvPr id="69" name="Picture 3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409" y="3172531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직사각형 69"/>
          <p:cNvSpPr/>
          <p:nvPr/>
        </p:nvSpPr>
        <p:spPr>
          <a:xfrm>
            <a:off x="1706409" y="3172531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74" name="Picture 3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369" y="3172531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직사각형 74"/>
          <p:cNvSpPr/>
          <p:nvPr/>
        </p:nvSpPr>
        <p:spPr>
          <a:xfrm>
            <a:off x="3532369" y="3172531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76" name="Picture 3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387" y="3172531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직사각형 84"/>
          <p:cNvSpPr/>
          <p:nvPr/>
        </p:nvSpPr>
        <p:spPr>
          <a:xfrm>
            <a:off x="5387387" y="3172531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03055" y="27563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54581" y="3957280"/>
            <a:ext cx="131746" cy="25202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2073197" y="4171223"/>
            <a:ext cx="2334164" cy="650153"/>
          </a:xfrm>
          <a:prstGeom prst="wedgeRoundRectCallout">
            <a:avLst>
              <a:gd name="adj1" fmla="val 148"/>
              <a:gd name="adj2" fmla="val -93487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앞에서 접은 선이 맞닿도록</a:t>
            </a:r>
            <a:endParaRPr lang="en-US" altLang="ko-KR" sz="14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번 더 접어 주세요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901040" y="40632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6615722" y="52611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 descr="C:\Users\DB400SCA\Desktop\한대희 3-1 지도서\app\resource\contents\lesson02\ops\2\images\2_3\2_3_3_0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44" y="2678682"/>
            <a:ext cx="1390352" cy="140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B400SCA\Desktop\한대희 3-1 지도서\app\resource\contents\lesson02\ops\2\images\2_3\2_3_3_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45619"/>
            <a:ext cx="1390352" cy="140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B400SCA\Desktop\한대희 3-1 지도서\app\resource\contents\lesson02\ops\2\images\2_3\2_3_3_0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01" y="2636912"/>
            <a:ext cx="1390352" cy="140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DB400SCA\Desktop\한대희 3-1 지도서\app\resource\contents\lesson02\ops\2\images\2_3\2_3_3_0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69" y="2715125"/>
            <a:ext cx="1235513" cy="124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타원 49"/>
          <p:cNvSpPr/>
          <p:nvPr/>
        </p:nvSpPr>
        <p:spPr>
          <a:xfrm>
            <a:off x="5030619" y="119645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439229" y="165367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855" y="1628800"/>
            <a:ext cx="1178602" cy="31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389043" y="1679430"/>
            <a:ext cx="523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종이를 두 번 접고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각을 본떠 보세요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9300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직사각형 55"/>
          <p:cNvSpPr/>
          <p:nvPr/>
        </p:nvSpPr>
        <p:spPr>
          <a:xfrm>
            <a:off x="5299206" y="1292648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5274754" y="1242281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C:\Users\DB400SCA\Desktop\한대희 3-1 지도서\app\resource\contents\lesson02\ops\2\images\2_3\2_3_3_0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751" y="2355720"/>
            <a:ext cx="2934324" cy="296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35432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다음과 같이 종이를 두 번 접고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각을 본떠 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86748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5625058" y="980728"/>
            <a:ext cx="1013650" cy="254406"/>
            <a:chOff x="5253413" y="2035940"/>
            <a:chExt cx="1226799" cy="307902"/>
          </a:xfrm>
        </p:grpSpPr>
        <p:pic>
          <p:nvPicPr>
            <p:cNvPr id="8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4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163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1421088" y="4566241"/>
            <a:ext cx="4337490" cy="41314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곧은 선 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개로 이루어진 각이 생겼습니다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8578" y="4388740"/>
            <a:ext cx="360000" cy="35500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389043" y="1679430"/>
            <a:ext cx="523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종이를 두 번 접어 만든 각은 어떤 모양인가요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9300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395524" y="129240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363547" y="124324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846811" y="129361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822359" y="124324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+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299206" y="1292648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5274754" y="1242281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359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34470" y="3030790"/>
            <a:ext cx="6813794" cy="1213417"/>
            <a:chOff x="179512" y="2935663"/>
            <a:chExt cx="6813794" cy="1213417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2935663"/>
              <a:ext cx="4462766" cy="1213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6" name="Picture 3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1664" y="3395769"/>
              <a:ext cx="263665" cy="256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직사각형 66"/>
            <p:cNvSpPr/>
            <p:nvPr/>
          </p:nvSpPr>
          <p:spPr>
            <a:xfrm>
              <a:off x="1451664" y="3395769"/>
              <a:ext cx="281259" cy="269730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69" name="Picture 3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7358" y="3409158"/>
              <a:ext cx="263665" cy="256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직사각형 69"/>
            <p:cNvSpPr/>
            <p:nvPr/>
          </p:nvSpPr>
          <p:spPr>
            <a:xfrm>
              <a:off x="3057358" y="3409158"/>
              <a:ext cx="281259" cy="269730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7851" y="3042018"/>
              <a:ext cx="2245455" cy="11070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5" name="Picture 3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0383" y="3395768"/>
              <a:ext cx="263665" cy="256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6" name="직사각형 75"/>
            <p:cNvSpPr/>
            <p:nvPr/>
          </p:nvSpPr>
          <p:spPr>
            <a:xfrm>
              <a:off x="4740383" y="3395768"/>
              <a:ext cx="281259" cy="269730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35432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다음과 같이 종이를 두 번 접고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각을 본떠 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처음부터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삽화 이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용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해서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 슬라이드와 같은 기능 형태로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반짝거리는 효과 있으며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순차 클릭 시 오른쪽 그림 하나씩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5"/>
              </a:rPr>
              <a:t>https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5"/>
              </a:rPr>
              <a:t>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5"/>
              </a:rPr>
              <a:t>cdata2.tsherpa.co.kr/tsherpa/MultiMedia/Flash/2020/curri/index.html?flashxmlnum=jmp1130&amp;classa=A8-C1-31-MM-MM-04-03-04-0-0-0-0&amp;classno=MM_31_04/suh_0301_02_0004/suh_0301_02_0004_202_1.html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86748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6471706" y="5117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5625058" y="980728"/>
            <a:ext cx="1013650" cy="254406"/>
            <a:chOff x="5253413" y="2035940"/>
            <a:chExt cx="1226799" cy="307902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163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389043" y="1679430"/>
            <a:ext cx="6508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>
                <a:latin typeface="맑은 고딕" pitchFamily="50" charset="-127"/>
                <a:ea typeface="맑은 고딕" pitchFamily="50" charset="-127"/>
              </a:rPr>
              <a:t>다른 모양의 종이도 같은 방법으로 두 번 접고</a:t>
            </a:r>
            <a:r>
              <a:rPr kumimoji="0" lang="en-US" altLang="ko-KR" sz="1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 dirty="0">
                <a:latin typeface="맑은 고딕" pitchFamily="50" charset="-127"/>
                <a:ea typeface="맑은 고딕" pitchFamily="50" charset="-127"/>
              </a:rPr>
              <a:t>각을 본떠 보세요</a:t>
            </a:r>
            <a:r>
              <a:rPr kumimoji="0" lang="en-US" altLang="ko-KR" sz="1800" dirty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9300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984642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기존 </a:t>
                      </a:r>
                      <a:r>
                        <a:rPr kumimoji="0" lang="ko-KR" altLang="en-US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개발물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삽화 사용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07" y="2625460"/>
            <a:ext cx="404142" cy="324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타원 64"/>
          <p:cNvSpPr/>
          <p:nvPr/>
        </p:nvSpPr>
        <p:spPr>
          <a:xfrm>
            <a:off x="98466" y="242088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259916" y="311993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95524" y="1292403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6363547" y="124324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846811" y="129361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822359" y="124324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+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99206" y="1292648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274754" y="1242281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921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65312" y="894492"/>
            <a:ext cx="6918956" cy="5940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0204" y="1662708"/>
            <a:ext cx="6801328" cy="3812996"/>
          </a:xfrm>
          <a:prstGeom prst="rect">
            <a:avLst/>
          </a:prstGeom>
          <a:solidFill>
            <a:srgbClr val="336600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1821014"/>
            <a:ext cx="651676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그림과 같이 종이를 두 번 접었을 때 생기는 각을 </a:t>
            </a:r>
            <a:endParaRPr lang="en-US" altLang="ko-KR" sz="19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9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이라고 합니다</a:t>
            </a:r>
            <a:r>
              <a:rPr lang="en-US" altLang="ko-KR" sz="19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939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개념 정리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학습창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별도 박스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내 텍스트 색상은 빨간색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없음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 위에 텍스트 삽입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화살표 약물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 bwMode="auto">
          <a:xfrm>
            <a:off x="5724128" y="1833390"/>
            <a:ext cx="813079" cy="3651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직각</a:t>
            </a:r>
          </a:p>
        </p:txBody>
      </p:sp>
      <p:sp>
        <p:nvSpPr>
          <p:cNvPr id="24" name="타원 23"/>
          <p:cNvSpPr/>
          <p:nvPr/>
        </p:nvSpPr>
        <p:spPr>
          <a:xfrm>
            <a:off x="-17851" y="15166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410572" y="1519826"/>
            <a:ext cx="628596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#2~4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292" y="2189615"/>
            <a:ext cx="709870" cy="28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46984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2_3_4_01.png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\app\resource\contents\lesson02\ops\2\images\2_3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4" name="그림 43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619" y="1669918"/>
            <a:ext cx="360000" cy="355000"/>
          </a:xfrm>
          <a:prstGeom prst="rect">
            <a:avLst/>
          </a:prstGeom>
        </p:spPr>
      </p:pic>
      <p:sp>
        <p:nvSpPr>
          <p:cNvPr id="49" name="타원 48"/>
          <p:cNvSpPr/>
          <p:nvPr/>
        </p:nvSpPr>
        <p:spPr>
          <a:xfrm>
            <a:off x="6563714" y="51603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9042" y="935432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다음과 같이 종이를 두 번 접고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각을 본떠 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51520" y="4521314"/>
            <a:ext cx="65710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직각 </a:t>
            </a:r>
            <a:r>
              <a:rPr lang="ko-KR" altLang="en-US" sz="19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ㄱㄴㄷ을</a:t>
            </a:r>
            <a:r>
              <a:rPr lang="ko-KR" altLang="en-US" sz="19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나타낼 때에는 </a:t>
            </a:r>
            <a:r>
              <a:rPr lang="ko-KR" altLang="en-US" sz="19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꼭짓점</a:t>
            </a:r>
            <a:r>
              <a:rPr lang="ko-KR" altLang="en-US" sz="19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ㄴ에</a:t>
            </a:r>
            <a:r>
              <a:rPr lang="ko-KR" altLang="en-US" sz="19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표시를 합니다</a:t>
            </a:r>
            <a:r>
              <a:rPr lang="en-US" altLang="ko-KR" sz="19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86748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881440" y="2678872"/>
            <a:ext cx="5157728" cy="1722236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DB400SCA\Desktop\한대희 3-1 지도서\app\resource\contents\lesson02\ops\2\images\2_3\2_3_4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699661"/>
            <a:ext cx="4535179" cy="166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3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987" y="3286782"/>
            <a:ext cx="356276" cy="346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타원 58"/>
          <p:cNvSpPr/>
          <p:nvPr/>
        </p:nvSpPr>
        <p:spPr>
          <a:xfrm>
            <a:off x="715331" y="26996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3378952" y="314073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#7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12060" y="4545124"/>
            <a:ext cx="360040" cy="356264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53"/>
          <p:cNvSpPr txBox="1"/>
          <p:nvPr/>
        </p:nvSpPr>
        <p:spPr>
          <a:xfrm>
            <a:off x="4364854" y="2699661"/>
            <a:ext cx="329772" cy="2923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ㄱ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53"/>
          <p:cNvSpPr txBox="1"/>
          <p:nvPr/>
        </p:nvSpPr>
        <p:spPr>
          <a:xfrm>
            <a:off x="1685944" y="2712115"/>
            <a:ext cx="329772" cy="2923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ㄱ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TextBox 53"/>
          <p:cNvSpPr txBox="1"/>
          <p:nvPr/>
        </p:nvSpPr>
        <p:spPr>
          <a:xfrm>
            <a:off x="1709436" y="3676672"/>
            <a:ext cx="329772" cy="2923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ㄴ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53"/>
          <p:cNvSpPr txBox="1"/>
          <p:nvPr/>
        </p:nvSpPr>
        <p:spPr>
          <a:xfrm>
            <a:off x="2735796" y="3666467"/>
            <a:ext cx="329772" cy="2923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ㄷ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53"/>
          <p:cNvSpPr txBox="1"/>
          <p:nvPr/>
        </p:nvSpPr>
        <p:spPr>
          <a:xfrm>
            <a:off x="5394356" y="3665236"/>
            <a:ext cx="329772" cy="2923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ㄷ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53"/>
          <p:cNvSpPr txBox="1"/>
          <p:nvPr/>
        </p:nvSpPr>
        <p:spPr>
          <a:xfrm>
            <a:off x="4386244" y="3648219"/>
            <a:ext cx="329772" cy="2923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ㄴ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5167039" y="4576003"/>
            <a:ext cx="269057" cy="286480"/>
            <a:chOff x="7277100" y="4365625"/>
            <a:chExt cx="401587" cy="427593"/>
          </a:xfrm>
        </p:grpSpPr>
        <p:cxnSp>
          <p:nvCxnSpPr>
            <p:cNvPr id="76" name="직선 연결선 75"/>
            <p:cNvCxnSpPr/>
            <p:nvPr/>
          </p:nvCxnSpPr>
          <p:spPr bwMode="auto">
            <a:xfrm>
              <a:off x="7280275" y="4365625"/>
              <a:ext cx="0" cy="427593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직선 연결선 76"/>
            <p:cNvCxnSpPr/>
            <p:nvPr/>
          </p:nvCxnSpPr>
          <p:spPr bwMode="auto">
            <a:xfrm flipH="1">
              <a:off x="7277100" y="4787473"/>
              <a:ext cx="401587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직선 연결선 77"/>
            <p:cNvCxnSpPr/>
            <p:nvPr/>
          </p:nvCxnSpPr>
          <p:spPr bwMode="auto">
            <a:xfrm>
              <a:off x="7468368" y="4617132"/>
              <a:ext cx="3175" cy="170341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직선 연결선 78"/>
            <p:cNvCxnSpPr/>
            <p:nvPr/>
          </p:nvCxnSpPr>
          <p:spPr bwMode="auto">
            <a:xfrm flipH="1">
              <a:off x="7286626" y="4617132"/>
              <a:ext cx="191267" cy="0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4639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6" y="2514688"/>
            <a:ext cx="6635045" cy="242648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827584" y="1231885"/>
            <a:ext cx="1013650" cy="254406"/>
            <a:chOff x="5253413" y="2035940"/>
            <a:chExt cx="1226799" cy="307902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163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389042" y="908720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        에서 접은 종이를 사용하여 삼각자에서 직각을 찾아봅시다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55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활동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 텍스트 변경하여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sz="1000" dirty="0">
                <a:hlinkClick r:id="rId4"/>
              </a:rPr>
              <a:t>https://cdata2.tsherpa.co.kr/tsherpa/MultiMedia/Flash/2020/curri/index.html?flashxmlnum=yrhj07&amp;classa=A8-C1-31-MM-MM-04-02-03-0-0-0-0&amp;classno=MM_31_04/suh_0301_01_0003/suh_0301_01_0003_204_1.html)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활동 영상 버튼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텍스트 띄어쓰기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활동 영상 보기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내 영상을 팝업 플레이어로 재생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5"/>
              </a:rPr>
              <a:t>http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5"/>
              </a:rPr>
              <a:t>://cdata.tsherpa.co.kr/tsherpa/MultiMedia/Flash/2020/curri/index.html?flashxmlnum=soboro2&amp;classa=A8-C1-62-KK-KA-02-03-04-0-0-0-0&amp;classno=AA_SAMPLE/nproto_sample/DA/nproto_cmn_924.html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dirty="0">
              <a:latin typeface="맑은 고딕" pitchFamily="50" charset="-127"/>
              <a:ea typeface="맑은 고딕" pitchFamily="50" charset="-127"/>
              <a:hlinkClick r:id="rId6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 탭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빨간색 직각 표시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클릭 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버튼을 클릭하면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44724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940748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1_1_3_01.png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(2022)\4-1\3_002_2015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\app\resource\contents\lesson01\ops\1\images\1_1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1796724" y="10792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37652" y="2747152"/>
            <a:ext cx="627649" cy="58309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679411" y="258232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 bwMode="auto">
          <a:xfrm flipV="1">
            <a:off x="4918105" y="2899836"/>
            <a:ext cx="639095" cy="684076"/>
          </a:xfrm>
          <a:prstGeom prst="line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 bwMode="auto">
          <a:xfrm flipH="1" flipV="1">
            <a:off x="5517680" y="2902866"/>
            <a:ext cx="681046" cy="681046"/>
          </a:xfrm>
          <a:prstGeom prst="line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 bwMode="auto">
          <a:xfrm>
            <a:off x="5383973" y="3107150"/>
            <a:ext cx="173227" cy="173227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 bwMode="auto">
          <a:xfrm flipV="1">
            <a:off x="5557200" y="3135408"/>
            <a:ext cx="149576" cy="149576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6831746" y="14065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236" y="1599007"/>
            <a:ext cx="1178602" cy="31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5" y="943440"/>
            <a:ext cx="683837" cy="28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타원 35"/>
          <p:cNvSpPr/>
          <p:nvPr/>
        </p:nvSpPr>
        <p:spPr>
          <a:xfrm>
            <a:off x="393073" y="6526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타원 43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094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37461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삼각자를 사용하여 직각을 완성해 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88777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4761973" y="1094924"/>
            <a:ext cx="1013650" cy="254406"/>
            <a:chOff x="5253413" y="2035940"/>
            <a:chExt cx="1226799" cy="307902"/>
          </a:xfrm>
        </p:grpSpPr>
        <p:pic>
          <p:nvPicPr>
            <p:cNvPr id="8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4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163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2" name="타원 81"/>
          <p:cNvSpPr/>
          <p:nvPr/>
        </p:nvSpPr>
        <p:spPr>
          <a:xfrm>
            <a:off x="5694520" y="9658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2782445" y="5234745"/>
            <a:ext cx="1749985" cy="279745"/>
            <a:chOff x="319554" y="1245924"/>
            <a:chExt cx="2636592" cy="423864"/>
          </a:xfrm>
        </p:grpSpPr>
        <p:pic>
          <p:nvPicPr>
            <p:cNvPr id="42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" name="Picture 1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056" y="5249617"/>
            <a:ext cx="1080000" cy="339623"/>
          </a:xfrm>
          <a:prstGeom prst="rect">
            <a:avLst/>
          </a:prstGeom>
        </p:spPr>
      </p:pic>
      <p:sp>
        <p:nvSpPr>
          <p:cNvPr id="59" name="타원 58"/>
          <p:cNvSpPr/>
          <p:nvPr/>
        </p:nvSpPr>
        <p:spPr>
          <a:xfrm>
            <a:off x="6584560" y="50479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2461380" y="527280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66747"/>
              </p:ext>
            </p:extLst>
          </p:nvPr>
        </p:nvGraphicFramePr>
        <p:xfrm>
          <a:off x="133356" y="6057292"/>
          <a:ext cx="6688864" cy="6096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모눈종이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_1.png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SC\[T</a:t>
                      </a:r>
                      <a:r>
                        <a:rPr kumimoji="0" lang="ko-KR" altLang="en-US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셀파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공통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SC\03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모눈종이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2_3_6_01.png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\app\resource\contents\lesson02\ops\2\images\2_3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3358122" y="2124112"/>
            <a:ext cx="3129922" cy="2853059"/>
            <a:chOff x="2849316" y="1868140"/>
            <a:chExt cx="3410735" cy="3109032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2849316" y="1868140"/>
              <a:ext cx="3410735" cy="3109032"/>
            </a:xfrm>
            <a:prstGeom prst="round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7844" y="2028407"/>
              <a:ext cx="2788497" cy="2788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직선 연결선 8"/>
            <p:cNvCxnSpPr/>
            <p:nvPr/>
          </p:nvCxnSpPr>
          <p:spPr bwMode="auto">
            <a:xfrm>
              <a:off x="3699768" y="2602446"/>
              <a:ext cx="1700324" cy="0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준비물 약물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고정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글자 길이에 맞게 조절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삼각자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삼각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동일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(2022)/4-1/3_002_2015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%204-1%20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app/resource/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contents_sub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/lesson02/ops/2/2_2_2.html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버튼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미니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다시 하기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첫 화면으로 돌아감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이벤트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83568" y="1845226"/>
            <a:ext cx="2306809" cy="1655781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12" y="1703599"/>
            <a:ext cx="444319" cy="283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43"/>
          <p:cNvSpPr txBox="1"/>
          <p:nvPr/>
        </p:nvSpPr>
        <p:spPr>
          <a:xfrm>
            <a:off x="5143812" y="1587048"/>
            <a:ext cx="1764195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삼각자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하여 옮기세요</a:t>
            </a:r>
            <a:endParaRPr lang="en-US" altLang="ko-KR" sz="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6759738" y="144878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 descr="C:\Users\DB400SCA\Desktop\한대희 3-1 지도서\app\resource\contents\lesson02\ops\2\images\2_3\2_3_6_0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47" y="2124112"/>
            <a:ext cx="1529706" cy="132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/>
          <p:cNvSpPr/>
          <p:nvPr/>
        </p:nvSpPr>
        <p:spPr>
          <a:xfrm>
            <a:off x="665809" y="355861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48" y="3816406"/>
            <a:ext cx="2293929" cy="1277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851" y="5240800"/>
            <a:ext cx="1040273" cy="34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4405823" y="502330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81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37461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삼각자를 사용하여 직각을 완성해 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88777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4761973" y="1094924"/>
            <a:ext cx="1013650" cy="254406"/>
            <a:chOff x="5253413" y="2035940"/>
            <a:chExt cx="1226799" cy="307902"/>
          </a:xfrm>
        </p:grpSpPr>
        <p:pic>
          <p:nvPicPr>
            <p:cNvPr id="8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4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163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2782445" y="5234745"/>
            <a:ext cx="1749985" cy="279745"/>
            <a:chOff x="319554" y="1245924"/>
            <a:chExt cx="2636592" cy="423864"/>
          </a:xfrm>
        </p:grpSpPr>
        <p:pic>
          <p:nvPicPr>
            <p:cNvPr id="42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" name="Picture 1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056" y="5249617"/>
            <a:ext cx="1080000" cy="339623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3358122" y="2124112"/>
            <a:ext cx="3129922" cy="2853059"/>
            <a:chOff x="2849316" y="1868140"/>
            <a:chExt cx="3410735" cy="3109032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2849316" y="1868140"/>
              <a:ext cx="3410735" cy="3109032"/>
            </a:xfrm>
            <a:prstGeom prst="round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7844" y="2028407"/>
              <a:ext cx="2788497" cy="2788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직선 연결선 8"/>
            <p:cNvCxnSpPr/>
            <p:nvPr/>
          </p:nvCxnSpPr>
          <p:spPr bwMode="auto">
            <a:xfrm>
              <a:off x="3699768" y="2602446"/>
              <a:ext cx="1700324" cy="0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3" name="모서리가 둥근 직사각형 32"/>
          <p:cNvSpPr/>
          <p:nvPr/>
        </p:nvSpPr>
        <p:spPr>
          <a:xfrm>
            <a:off x="683568" y="1845226"/>
            <a:ext cx="2306809" cy="1655781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12" y="1703599"/>
            <a:ext cx="444319" cy="283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43"/>
          <p:cNvSpPr txBox="1"/>
          <p:nvPr/>
        </p:nvSpPr>
        <p:spPr>
          <a:xfrm>
            <a:off x="5143812" y="1587048"/>
            <a:ext cx="1764195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삼각자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하여 옮기세요</a:t>
            </a:r>
            <a:endParaRPr lang="en-US" altLang="ko-KR" sz="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 descr="C:\Users\DB400SCA\Desktop\한대희 3-1 지도서\app\resource\contents\lesson02\ops\2\images\2_3\2_3_6_0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47" y="2124112"/>
            <a:ext cx="1529706" cy="132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48" y="3816406"/>
            <a:ext cx="2293929" cy="1277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851" y="5240800"/>
            <a:ext cx="1040273" cy="34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76633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2_3_6_popup_1.png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\app\resource\contents\lesson02\ops\2\images\2_3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0" name="그룹 49"/>
          <p:cNvGrpSpPr/>
          <p:nvPr/>
        </p:nvGrpSpPr>
        <p:grpSpPr>
          <a:xfrm>
            <a:off x="164959" y="1845226"/>
            <a:ext cx="6667165" cy="3371919"/>
            <a:chOff x="179512" y="2613652"/>
            <a:chExt cx="6667165" cy="2659638"/>
          </a:xfrm>
        </p:grpSpPr>
        <p:sp>
          <p:nvSpPr>
            <p:cNvPr id="51" name="직각 삼각형 50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79512" y="2976531"/>
              <a:ext cx="6667165" cy="21086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261365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6" name="TextBox 96"/>
          <p:cNvSpPr txBox="1"/>
          <p:nvPr/>
        </p:nvSpPr>
        <p:spPr>
          <a:xfrm>
            <a:off x="6984884" y="1048317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4850" y="2456892"/>
            <a:ext cx="4924908" cy="2380650"/>
          </a:xfrm>
          <a:prstGeom prst="rect">
            <a:avLst/>
          </a:prstGeom>
        </p:spPr>
      </p:pic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960" y="2812128"/>
            <a:ext cx="242880" cy="19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425" y="2826206"/>
            <a:ext cx="242880" cy="19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220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37461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삼각자를 사용하여 직각을 완성해 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88777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4761973" y="1094924"/>
            <a:ext cx="1013650" cy="254406"/>
            <a:chOff x="5253413" y="2035940"/>
            <a:chExt cx="1226799" cy="307902"/>
          </a:xfrm>
        </p:grpSpPr>
        <p:pic>
          <p:nvPicPr>
            <p:cNvPr id="8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4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163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056" y="5249617"/>
            <a:ext cx="1080000" cy="339623"/>
          </a:xfrm>
          <a:prstGeom prst="rect">
            <a:avLst/>
          </a:prstGeom>
        </p:spPr>
      </p:pic>
      <p:sp>
        <p:nvSpPr>
          <p:cNvPr id="59" name="타원 58"/>
          <p:cNvSpPr/>
          <p:nvPr/>
        </p:nvSpPr>
        <p:spPr>
          <a:xfrm>
            <a:off x="6584560" y="50479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32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삼각자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동일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(2022)/4-1/3_002_2015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%204-1%20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app/resource/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contents_sub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/lesson02/ops/2/2_2_2.html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풀이 확인 미니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다시 하기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첫 화면으로 돌아감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이벤트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83568" y="1845226"/>
            <a:ext cx="2306809" cy="1655781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12" y="1703599"/>
            <a:ext cx="444319" cy="283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43"/>
          <p:cNvSpPr txBox="1"/>
          <p:nvPr/>
        </p:nvSpPr>
        <p:spPr>
          <a:xfrm>
            <a:off x="5143812" y="1587048"/>
            <a:ext cx="1764195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삼각자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하여 옮기세요</a:t>
            </a:r>
            <a:endParaRPr lang="en-US" altLang="ko-KR" sz="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 descr="C:\Users\DB400SCA\Desktop\한대희 3-1 지도서\app\resource\contents\lesson02\ops\2\images\2_3\2_3_6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47" y="2124112"/>
            <a:ext cx="1529706" cy="132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/>
          <p:cNvSpPr/>
          <p:nvPr/>
        </p:nvSpPr>
        <p:spPr>
          <a:xfrm>
            <a:off x="665809" y="355861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48" y="3816406"/>
            <a:ext cx="2293929" cy="1277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851" y="5240800"/>
            <a:ext cx="1040273" cy="34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4405823" y="502330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3350289" y="2124113"/>
            <a:ext cx="3129923" cy="2853060"/>
            <a:chOff x="1806854" y="1845226"/>
            <a:chExt cx="3435871" cy="3131945"/>
          </a:xfrm>
        </p:grpSpPr>
        <p:sp>
          <p:nvSpPr>
            <p:cNvPr id="50" name="모서리가 둥근 직사각형 49"/>
            <p:cNvSpPr/>
            <p:nvPr/>
          </p:nvSpPr>
          <p:spPr>
            <a:xfrm>
              <a:off x="1806854" y="1845226"/>
              <a:ext cx="3435871" cy="3131945"/>
            </a:xfrm>
            <a:prstGeom prst="round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8334" y="2096852"/>
              <a:ext cx="2712910" cy="27056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3" name="직선 연결선 52"/>
            <p:cNvCxnSpPr/>
            <p:nvPr/>
          </p:nvCxnSpPr>
          <p:spPr bwMode="auto">
            <a:xfrm>
              <a:off x="2168334" y="3176972"/>
              <a:ext cx="1611578" cy="1548172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5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873220"/>
              </p:ext>
            </p:extLst>
          </p:nvPr>
        </p:nvGraphicFramePr>
        <p:xfrm>
          <a:off x="133356" y="6057292"/>
          <a:ext cx="6688864" cy="6096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2_3_6_popup_2.png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\app\resource\contents\lesson02\ops\2\images\2_3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2_3_6_01.png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\app\resource\contents\lesson02\ops\2\images\2_3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56" name="그룹 55"/>
          <p:cNvGrpSpPr/>
          <p:nvPr/>
        </p:nvGrpSpPr>
        <p:grpSpPr>
          <a:xfrm>
            <a:off x="2843808" y="5248039"/>
            <a:ext cx="1654861" cy="269100"/>
            <a:chOff x="290979" y="2009759"/>
            <a:chExt cx="2665167" cy="433388"/>
          </a:xfrm>
        </p:grpSpPr>
        <p:pic>
          <p:nvPicPr>
            <p:cNvPr id="57" name="Picture 1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1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1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16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2164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37461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삼각자를 사용하여 직각을 완성해 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88777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4761973" y="1094924"/>
            <a:ext cx="1013650" cy="254406"/>
            <a:chOff x="5253413" y="2035940"/>
            <a:chExt cx="1226799" cy="307902"/>
          </a:xfrm>
        </p:grpSpPr>
        <p:pic>
          <p:nvPicPr>
            <p:cNvPr id="8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4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163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056" y="5249617"/>
            <a:ext cx="1080000" cy="339623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683568" y="1845226"/>
            <a:ext cx="2306809" cy="1655781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12" y="1703599"/>
            <a:ext cx="444319" cy="283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43"/>
          <p:cNvSpPr txBox="1"/>
          <p:nvPr/>
        </p:nvSpPr>
        <p:spPr>
          <a:xfrm>
            <a:off x="5143812" y="1587048"/>
            <a:ext cx="1764195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삼각자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하여 옮기세요</a:t>
            </a:r>
            <a:endParaRPr lang="en-US" altLang="ko-KR" sz="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 descr="C:\Users\DB400SCA\Desktop\한대희 3-1 지도서\app\resource\contents\lesson02\ops\2\images\2_3\2_3_6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47" y="2124112"/>
            <a:ext cx="1529706" cy="132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48" y="3816406"/>
            <a:ext cx="2293929" cy="1277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851" y="5240800"/>
            <a:ext cx="1040273" cy="34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9" name="그룹 48"/>
          <p:cNvGrpSpPr/>
          <p:nvPr/>
        </p:nvGrpSpPr>
        <p:grpSpPr>
          <a:xfrm>
            <a:off x="3350289" y="2124113"/>
            <a:ext cx="3129923" cy="2853060"/>
            <a:chOff x="1806854" y="1845226"/>
            <a:chExt cx="3435871" cy="3131945"/>
          </a:xfrm>
        </p:grpSpPr>
        <p:sp>
          <p:nvSpPr>
            <p:cNvPr id="50" name="모서리가 둥근 직사각형 49"/>
            <p:cNvSpPr/>
            <p:nvPr/>
          </p:nvSpPr>
          <p:spPr>
            <a:xfrm>
              <a:off x="1806854" y="1845226"/>
              <a:ext cx="3435871" cy="3131945"/>
            </a:xfrm>
            <a:prstGeom prst="round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8334" y="2096852"/>
              <a:ext cx="2712910" cy="27056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3" name="직선 연결선 52"/>
            <p:cNvCxnSpPr/>
            <p:nvPr/>
          </p:nvCxnSpPr>
          <p:spPr bwMode="auto">
            <a:xfrm>
              <a:off x="2168334" y="3176972"/>
              <a:ext cx="1611578" cy="1548172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6" name="그룹 55"/>
          <p:cNvGrpSpPr/>
          <p:nvPr/>
        </p:nvGrpSpPr>
        <p:grpSpPr>
          <a:xfrm>
            <a:off x="2843808" y="5248039"/>
            <a:ext cx="1654861" cy="269100"/>
            <a:chOff x="290979" y="2009759"/>
            <a:chExt cx="2665167" cy="433388"/>
          </a:xfrm>
        </p:grpSpPr>
        <p:pic>
          <p:nvPicPr>
            <p:cNvPr id="57" name="Picture 1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1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1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16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7" name="그룹 36"/>
          <p:cNvGrpSpPr/>
          <p:nvPr/>
        </p:nvGrpSpPr>
        <p:grpSpPr>
          <a:xfrm>
            <a:off x="164959" y="1845226"/>
            <a:ext cx="6667165" cy="3371919"/>
            <a:chOff x="179512" y="2613652"/>
            <a:chExt cx="6667165" cy="2659638"/>
          </a:xfrm>
        </p:grpSpPr>
        <p:sp>
          <p:nvSpPr>
            <p:cNvPr id="41" name="직각 삼각형 40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79512" y="2976531"/>
              <a:ext cx="6667165" cy="21086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261365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5" name="TextBox 96"/>
          <p:cNvSpPr txBox="1"/>
          <p:nvPr/>
        </p:nvSpPr>
        <p:spPr>
          <a:xfrm>
            <a:off x="6984884" y="1048317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5370" y="2384884"/>
            <a:ext cx="5112794" cy="2467160"/>
          </a:xfrm>
          <a:prstGeom prst="rect">
            <a:avLst/>
          </a:prstGeom>
        </p:spPr>
      </p:pic>
      <p:graphicFrame>
        <p:nvGraphicFramePr>
          <p:cNvPr id="6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051716"/>
              </p:ext>
            </p:extLst>
          </p:nvPr>
        </p:nvGraphicFramePr>
        <p:xfrm>
          <a:off x="133356" y="6057292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2_3_6_popup_2.png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\app\resource\contents\lesson02\ops\2\images\2_3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45" y="2690556"/>
            <a:ext cx="242880" cy="19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237" y="2673116"/>
            <a:ext cx="242880" cy="19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963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65628" y="2744925"/>
            <a:ext cx="5070335" cy="2637354"/>
            <a:chOff x="863588" y="2348880"/>
            <a:chExt cx="5536342" cy="2879749"/>
          </a:xfrm>
        </p:grpSpPr>
        <p:pic>
          <p:nvPicPr>
            <p:cNvPr id="95" name="Picture 2" descr="C:\Users\DB400SCA\Desktop\한대희 3-1 지도서\app\resource\contents\lesson02\ops\2\images\2_3\2_3_8_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588" y="2348880"/>
              <a:ext cx="5536342" cy="2515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/>
            <p:cNvGrpSpPr/>
            <p:nvPr/>
          </p:nvGrpSpPr>
          <p:grpSpPr>
            <a:xfrm>
              <a:off x="899580" y="2384884"/>
              <a:ext cx="227657" cy="227657"/>
              <a:chOff x="647552" y="1844824"/>
              <a:chExt cx="252040" cy="252040"/>
            </a:xfrm>
          </p:grpSpPr>
          <p:cxnSp>
            <p:nvCxnSpPr>
              <p:cNvPr id="8" name="직선 연결선 7"/>
              <p:cNvCxnSpPr/>
              <p:nvPr/>
            </p:nvCxnSpPr>
            <p:spPr bwMode="auto">
              <a:xfrm>
                <a:off x="647552" y="2096852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 bwMode="auto">
              <a:xfrm rot="16200000">
                <a:off x="763960" y="1970844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그룹 58"/>
            <p:cNvGrpSpPr/>
            <p:nvPr/>
          </p:nvGrpSpPr>
          <p:grpSpPr>
            <a:xfrm rot="16200000">
              <a:off x="915689" y="4557851"/>
              <a:ext cx="227657" cy="227657"/>
              <a:chOff x="647552" y="1844824"/>
              <a:chExt cx="252040" cy="252040"/>
            </a:xfrm>
          </p:grpSpPr>
          <p:cxnSp>
            <p:nvCxnSpPr>
              <p:cNvPr id="60" name="직선 연결선 59"/>
              <p:cNvCxnSpPr/>
              <p:nvPr/>
            </p:nvCxnSpPr>
            <p:spPr bwMode="auto">
              <a:xfrm>
                <a:off x="647552" y="2096852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 bwMode="auto">
              <a:xfrm rot="16200000">
                <a:off x="763960" y="1970844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/>
            <p:cNvGrpSpPr/>
            <p:nvPr/>
          </p:nvGrpSpPr>
          <p:grpSpPr>
            <a:xfrm rot="5400000" flipH="1">
              <a:off x="3078841" y="4557851"/>
              <a:ext cx="227657" cy="227657"/>
              <a:chOff x="647552" y="1844824"/>
              <a:chExt cx="252040" cy="252040"/>
            </a:xfrm>
          </p:grpSpPr>
          <p:cxnSp>
            <p:nvCxnSpPr>
              <p:cNvPr id="63" name="직선 연결선 62"/>
              <p:cNvCxnSpPr/>
              <p:nvPr/>
            </p:nvCxnSpPr>
            <p:spPr bwMode="auto">
              <a:xfrm>
                <a:off x="647552" y="2096852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 bwMode="auto">
              <a:xfrm rot="16200000">
                <a:off x="763960" y="1970844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/>
            <p:cNvGrpSpPr/>
            <p:nvPr/>
          </p:nvGrpSpPr>
          <p:grpSpPr>
            <a:xfrm flipH="1">
              <a:off x="3078840" y="2384884"/>
              <a:ext cx="227657" cy="227657"/>
              <a:chOff x="647552" y="1844824"/>
              <a:chExt cx="252040" cy="252040"/>
            </a:xfrm>
          </p:grpSpPr>
          <p:cxnSp>
            <p:nvCxnSpPr>
              <p:cNvPr id="68" name="직선 연결선 67"/>
              <p:cNvCxnSpPr/>
              <p:nvPr/>
            </p:nvCxnSpPr>
            <p:spPr bwMode="auto">
              <a:xfrm>
                <a:off x="647552" y="2096852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 bwMode="auto">
              <a:xfrm rot="16200000">
                <a:off x="763960" y="1970844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그룹 73"/>
            <p:cNvGrpSpPr/>
            <p:nvPr/>
          </p:nvGrpSpPr>
          <p:grpSpPr>
            <a:xfrm rot="18934115" flipH="1">
              <a:off x="4416986" y="3139184"/>
              <a:ext cx="155493" cy="141357"/>
              <a:chOff x="647552" y="1844824"/>
              <a:chExt cx="252040" cy="252040"/>
            </a:xfrm>
          </p:grpSpPr>
          <p:cxnSp>
            <p:nvCxnSpPr>
              <p:cNvPr id="76" name="직선 연결선 75"/>
              <p:cNvCxnSpPr/>
              <p:nvPr/>
            </p:nvCxnSpPr>
            <p:spPr bwMode="auto">
              <a:xfrm>
                <a:off x="647552" y="2096852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 bwMode="auto">
              <a:xfrm rot="16200000">
                <a:off x="763960" y="1970844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그룹 97"/>
            <p:cNvGrpSpPr/>
            <p:nvPr/>
          </p:nvGrpSpPr>
          <p:grpSpPr>
            <a:xfrm rot="13534115" flipH="1">
              <a:off x="3936769" y="3569251"/>
              <a:ext cx="155493" cy="141357"/>
              <a:chOff x="647552" y="1844824"/>
              <a:chExt cx="252040" cy="252040"/>
            </a:xfrm>
          </p:grpSpPr>
          <p:cxnSp>
            <p:nvCxnSpPr>
              <p:cNvPr id="99" name="직선 연결선 98"/>
              <p:cNvCxnSpPr/>
              <p:nvPr/>
            </p:nvCxnSpPr>
            <p:spPr bwMode="auto">
              <a:xfrm>
                <a:off x="647552" y="2096852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 bwMode="auto">
              <a:xfrm rot="16200000">
                <a:off x="763960" y="1970844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그룹 100"/>
            <p:cNvGrpSpPr/>
            <p:nvPr/>
          </p:nvGrpSpPr>
          <p:grpSpPr>
            <a:xfrm rot="8134115" flipH="1">
              <a:off x="4380982" y="4003280"/>
              <a:ext cx="155493" cy="141357"/>
              <a:chOff x="647552" y="1844824"/>
              <a:chExt cx="252040" cy="252040"/>
            </a:xfrm>
          </p:grpSpPr>
          <p:cxnSp>
            <p:nvCxnSpPr>
              <p:cNvPr id="102" name="직선 연결선 101"/>
              <p:cNvCxnSpPr/>
              <p:nvPr/>
            </p:nvCxnSpPr>
            <p:spPr bwMode="auto">
              <a:xfrm>
                <a:off x="647552" y="2096852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/>
              <p:nvPr/>
            </p:nvCxnSpPr>
            <p:spPr bwMode="auto">
              <a:xfrm rot="16200000">
                <a:off x="763960" y="1970844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그룹 103"/>
            <p:cNvGrpSpPr/>
            <p:nvPr/>
          </p:nvGrpSpPr>
          <p:grpSpPr>
            <a:xfrm rot="18865885" flipH="1" flipV="1">
              <a:off x="4813129" y="3607335"/>
              <a:ext cx="155493" cy="141357"/>
              <a:chOff x="647552" y="1844824"/>
              <a:chExt cx="252040" cy="252040"/>
            </a:xfrm>
          </p:grpSpPr>
          <p:cxnSp>
            <p:nvCxnSpPr>
              <p:cNvPr id="105" name="직선 연결선 104"/>
              <p:cNvCxnSpPr/>
              <p:nvPr/>
            </p:nvCxnSpPr>
            <p:spPr bwMode="auto">
              <a:xfrm>
                <a:off x="647552" y="2096852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 bwMode="auto">
              <a:xfrm rot="16200000">
                <a:off x="763960" y="1970844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그룹 106"/>
            <p:cNvGrpSpPr/>
            <p:nvPr/>
          </p:nvGrpSpPr>
          <p:grpSpPr>
            <a:xfrm rot="5460000" flipV="1">
              <a:off x="3853623" y="2429178"/>
              <a:ext cx="155493" cy="141357"/>
              <a:chOff x="647552" y="1844824"/>
              <a:chExt cx="252040" cy="252040"/>
            </a:xfrm>
          </p:grpSpPr>
          <p:cxnSp>
            <p:nvCxnSpPr>
              <p:cNvPr id="108" name="직선 연결선 107"/>
              <p:cNvCxnSpPr/>
              <p:nvPr/>
            </p:nvCxnSpPr>
            <p:spPr bwMode="auto">
              <a:xfrm>
                <a:off x="647552" y="2096852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/>
              <p:nvPr/>
            </p:nvCxnSpPr>
            <p:spPr bwMode="auto">
              <a:xfrm rot="16200000">
                <a:off x="763960" y="1970844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그룹 109"/>
            <p:cNvGrpSpPr/>
            <p:nvPr/>
          </p:nvGrpSpPr>
          <p:grpSpPr>
            <a:xfrm rot="18934115" flipV="1">
              <a:off x="4995295" y="3427216"/>
              <a:ext cx="155493" cy="141357"/>
              <a:chOff x="647552" y="1844824"/>
              <a:chExt cx="252040" cy="252040"/>
            </a:xfrm>
          </p:grpSpPr>
          <p:cxnSp>
            <p:nvCxnSpPr>
              <p:cNvPr id="111" name="직선 연결선 110"/>
              <p:cNvCxnSpPr/>
              <p:nvPr/>
            </p:nvCxnSpPr>
            <p:spPr bwMode="auto">
              <a:xfrm>
                <a:off x="647552" y="2096852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 bwMode="auto">
              <a:xfrm rot="16200000">
                <a:off x="763960" y="1970844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그룹 112"/>
            <p:cNvGrpSpPr/>
            <p:nvPr/>
          </p:nvGrpSpPr>
          <p:grpSpPr>
            <a:xfrm rot="18865885" flipH="1" flipV="1">
              <a:off x="4201061" y="4206269"/>
              <a:ext cx="155493" cy="141357"/>
              <a:chOff x="647552" y="1844824"/>
              <a:chExt cx="252040" cy="252040"/>
            </a:xfrm>
          </p:grpSpPr>
          <p:cxnSp>
            <p:nvCxnSpPr>
              <p:cNvPr id="114" name="직선 연결선 113"/>
              <p:cNvCxnSpPr/>
              <p:nvPr/>
            </p:nvCxnSpPr>
            <p:spPr bwMode="auto">
              <a:xfrm>
                <a:off x="647552" y="2096852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 bwMode="auto">
              <a:xfrm rot="16200000">
                <a:off x="763960" y="1970844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그룹 115"/>
            <p:cNvGrpSpPr/>
            <p:nvPr/>
          </p:nvGrpSpPr>
          <p:grpSpPr>
            <a:xfrm rot="13534115" flipH="1">
              <a:off x="5325459" y="3607335"/>
              <a:ext cx="155493" cy="141357"/>
              <a:chOff x="647552" y="1844824"/>
              <a:chExt cx="252040" cy="252040"/>
            </a:xfrm>
          </p:grpSpPr>
          <p:cxnSp>
            <p:nvCxnSpPr>
              <p:cNvPr id="117" name="직선 연결선 116"/>
              <p:cNvCxnSpPr/>
              <p:nvPr/>
            </p:nvCxnSpPr>
            <p:spPr bwMode="auto">
              <a:xfrm>
                <a:off x="647552" y="2096852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 bwMode="auto">
              <a:xfrm rot="16200000">
                <a:off x="763960" y="1970844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그룹 118"/>
            <p:cNvGrpSpPr/>
            <p:nvPr/>
          </p:nvGrpSpPr>
          <p:grpSpPr>
            <a:xfrm rot="18934115" flipH="1">
              <a:off x="5029054" y="3844088"/>
              <a:ext cx="155493" cy="141357"/>
              <a:chOff x="647552" y="1844824"/>
              <a:chExt cx="252040" cy="252040"/>
            </a:xfrm>
          </p:grpSpPr>
          <p:cxnSp>
            <p:nvCxnSpPr>
              <p:cNvPr id="120" name="직선 연결선 119"/>
              <p:cNvCxnSpPr/>
              <p:nvPr/>
            </p:nvCxnSpPr>
            <p:spPr bwMode="auto">
              <a:xfrm>
                <a:off x="647552" y="2096852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/>
              <p:cNvCxnSpPr/>
              <p:nvPr/>
            </p:nvCxnSpPr>
            <p:spPr bwMode="auto">
              <a:xfrm rot="16200000">
                <a:off x="763960" y="1970844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직사각형 9"/>
            <p:cNvSpPr/>
            <p:nvPr/>
          </p:nvSpPr>
          <p:spPr>
            <a:xfrm>
              <a:off x="1545197" y="4838626"/>
              <a:ext cx="1063180" cy="3557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색종이</a:t>
              </a:r>
              <a:endParaRPr lang="ko-KR" altLang="en-US"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4608004" y="4872835"/>
              <a:ext cx="1063180" cy="3557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 err="1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칠교판</a:t>
              </a:r>
              <a:endPara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삼각자를 사용하여 직각을 찾아       </a:t>
            </a:r>
            <a:r>
              <a:rPr lang="ko-KR" altLang="en-US" sz="1800" spc="-150" dirty="0" err="1" smtClean="0">
                <a:latin typeface="맑은 고딕" pitchFamily="50" charset="-127"/>
                <a:ea typeface="맑은 고딕" pitchFamily="50" charset="-127"/>
              </a:rPr>
              <a:t>로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 표시해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131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혼자서도 척척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아이콘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삼각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삼각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자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전자저작물과 동일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(2022)/4-1/3_002_2015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%204-1%20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/app/resource/</a:t>
            </a:r>
            <a:r>
              <a:rPr lang="en-US" altLang="ko-KR" sz="1000" dirty="0" err="1">
                <a:latin typeface="맑은 고딕" pitchFamily="50" charset="-127"/>
                <a:ea typeface="맑은 고딕" pitchFamily="50" charset="-127"/>
              </a:rPr>
              <a:t>contents_sub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/lesson02/ops/2/2_2_2.html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클릭하면 답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그림의 모든 직각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직각이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09177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2_3_8_01.png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\app\resource\contents\lesson02\ops\2\images\2_3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4834" y="748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951965" y="144878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257535" y="251845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5746465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3690875" y="1040544"/>
            <a:ext cx="269057" cy="286480"/>
            <a:chOff x="7277100" y="4365625"/>
            <a:chExt cx="401587" cy="427593"/>
          </a:xfrm>
        </p:grpSpPr>
        <p:cxnSp>
          <p:nvCxnSpPr>
            <p:cNvPr id="144" name="직선 연결선 143"/>
            <p:cNvCxnSpPr/>
            <p:nvPr/>
          </p:nvCxnSpPr>
          <p:spPr bwMode="auto">
            <a:xfrm>
              <a:off x="7280275" y="4365625"/>
              <a:ext cx="0" cy="427593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직선 연결선 144"/>
            <p:cNvCxnSpPr/>
            <p:nvPr/>
          </p:nvCxnSpPr>
          <p:spPr bwMode="auto">
            <a:xfrm flipH="1">
              <a:off x="7277100" y="4787473"/>
              <a:ext cx="401587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6" name="직선 연결선 145"/>
            <p:cNvCxnSpPr/>
            <p:nvPr/>
          </p:nvCxnSpPr>
          <p:spPr bwMode="auto">
            <a:xfrm>
              <a:off x="7468368" y="4617132"/>
              <a:ext cx="3175" cy="170341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7" name="직선 연결선 146"/>
            <p:cNvCxnSpPr/>
            <p:nvPr/>
          </p:nvCxnSpPr>
          <p:spPr bwMode="auto">
            <a:xfrm flipH="1">
              <a:off x="7286626" y="4617132"/>
              <a:ext cx="191267" cy="0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19" y="1000405"/>
            <a:ext cx="473670" cy="378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TextBox 43"/>
          <p:cNvSpPr txBox="1"/>
          <p:nvPr/>
        </p:nvSpPr>
        <p:spPr>
          <a:xfrm>
            <a:off x="5325746" y="1594832"/>
            <a:ext cx="1622518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삼각자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하여 옮기세요</a:t>
            </a:r>
            <a:r>
              <a:rPr lang="en-US" altLang="ko-KR" sz="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675" y="1851245"/>
            <a:ext cx="138112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타원 70"/>
          <p:cNvSpPr/>
          <p:nvPr/>
        </p:nvSpPr>
        <p:spPr>
          <a:xfrm>
            <a:off x="5325746" y="189697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4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406372"/>
              </p:ext>
            </p:extLst>
          </p:nvPr>
        </p:nvGraphicFramePr>
        <p:xfrm>
          <a:off x="179388" y="677323"/>
          <a:ext cx="8774172" cy="5784577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43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학교 주차장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30~31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찾은 각의 같은 점 말하기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30~31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종이를 두 번 접고 각 본뜨기 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30~31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직각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30~31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직각으로 접은 종이를 사용하여 삼각자에서 직각 찾아보기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30~31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삼각자를 사용하여 직각 완성하기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30~31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316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30~31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5316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30~31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_205_1.html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73611749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8393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삼각자를 사용하여 교실에서 직각을 찾아보세요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362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혼자서도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척척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2]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아이콘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빨간색 직각 표시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버튼을 클릭하면 직각 표시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버튼을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0" name="타원 39"/>
          <p:cNvSpPr/>
          <p:nvPr/>
        </p:nvSpPr>
        <p:spPr>
          <a:xfrm>
            <a:off x="14834" y="748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94146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2_3_9_01.png / 2_3_9_01.sgv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\app\resource\contents\lesson02\ops\2\images\2_3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69" y="1644613"/>
            <a:ext cx="5172047" cy="3348632"/>
          </a:xfrm>
          <a:prstGeom prst="rect">
            <a:avLst/>
          </a:prstGeom>
        </p:spPr>
      </p:pic>
      <p:pic>
        <p:nvPicPr>
          <p:cNvPr id="48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509" y="5278223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656" y="5332092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113" y="5278223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78582" y="5332092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26407" y="5334999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98195" y="5332092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타원 64"/>
          <p:cNvSpPr/>
          <p:nvPr/>
        </p:nvSpPr>
        <p:spPr>
          <a:xfrm>
            <a:off x="2231848" y="503998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91" y="980102"/>
            <a:ext cx="483498" cy="386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타원 25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147131" y="17042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12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삼각자를 사용하여 교실에서 직각을 찾아보세요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2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98666" y="5287446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980" y="5339264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918" y="5285395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00995" y="5346253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79212" y="5342171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51000" y="5339264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341" y="1608949"/>
            <a:ext cx="3280193" cy="3678118"/>
          </a:xfrm>
          <a:prstGeom prst="rect">
            <a:avLst/>
          </a:prstGeom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91" y="980102"/>
            <a:ext cx="483498" cy="386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81733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2_3_9_02.png / 2_3_9_02.sgv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\app\resource\contents\lesson02\ops\2\images\2_3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43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빨간색 직각 표시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버튼을 클릭하면 직각 표시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버튼을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타원 2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869072" y="169485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52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삼각자를 사용하여 교실에서 직각을 찾아보세요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2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90712" y="5290353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026" y="5342171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964" y="528830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71900" y="5344769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05292" y="533657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43046" y="5342171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882" y="1679601"/>
            <a:ext cx="2322045" cy="3343744"/>
          </a:xfrm>
          <a:prstGeom prst="rect">
            <a:avLst/>
          </a:prstGeom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91" y="980102"/>
            <a:ext cx="483498" cy="386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170849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2_3_9_03.png / 2_3_9_03.sgv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\app\resource\contents\lesson02\ops\2\images\2_3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43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빨간색 직각 표시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버튼을 클릭하면 직각 표시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버튼을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타원 25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869072" y="169485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183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삼각자를 사용하여 교실에서 직각을 찾아보세요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2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57431" y="5277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745" y="5329185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51781" y="5348143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37977" y="5332092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49368" y="5329185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25682" y="5283644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5968" y="1662711"/>
            <a:ext cx="4795186" cy="3097540"/>
          </a:xfrm>
          <a:prstGeom prst="rect">
            <a:avLst/>
          </a:prstGeom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91" y="980102"/>
            <a:ext cx="483498" cy="386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40101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2_3_9_04.png / 2_3_9_04.sgv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\app\resource\contents\lesson02\ops\2\images\2_3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43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빨간색 직각 표시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버튼을 클릭하면 직각 표시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버튼을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타원 21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869072" y="169485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42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위에 텍스트 삽입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화살표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테두리 반짝 거리는 클릭 이벤트 있음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오른쪽 내용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오른쪽 내용 안 보임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9042" y="1568115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직각 알아보기</a:t>
            </a:r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5" name="타원 54"/>
          <p:cNvSpPr/>
          <p:nvPr/>
        </p:nvSpPr>
        <p:spPr>
          <a:xfrm>
            <a:off x="6470677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11553" y="1916832"/>
            <a:ext cx="534867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그림과 같이 종이를 두 번 접었을 때 생기는 각</a:t>
            </a:r>
          </a:p>
        </p:txBody>
      </p:sp>
      <p:sp>
        <p:nvSpPr>
          <p:cNvPr id="37" name="직사각형 36"/>
          <p:cNvSpPr/>
          <p:nvPr/>
        </p:nvSpPr>
        <p:spPr bwMode="auto">
          <a:xfrm>
            <a:off x="556473" y="1923161"/>
            <a:ext cx="739163" cy="3651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rPr>
              <a:t>직각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43" y="1759689"/>
            <a:ext cx="360000" cy="3550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56472" y="4249541"/>
            <a:ext cx="6266087" cy="91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직각 </a:t>
            </a:r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ㄱㄴㄷ을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나타낼 때에는 </a:t>
            </a:r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꼭짓점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ㄴ에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     표시를 합니다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4308909"/>
            <a:ext cx="461378" cy="467294"/>
          </a:xfrm>
          <a:prstGeom prst="rect">
            <a:avLst/>
          </a:prstGeom>
        </p:spPr>
      </p:pic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39" y="2058651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39" y="453750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21283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2_3_4_01.png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\app\resource\contents\lesson02\ops\2\images\2_3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 descr="C:\Users\DB400SCA\Desktop\한대희 3-1 지도서\app\resource\contents\lesson02\ops\2\images\2_3\2_3_4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699661"/>
            <a:ext cx="4535179" cy="166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53"/>
          <p:cNvSpPr txBox="1"/>
          <p:nvPr/>
        </p:nvSpPr>
        <p:spPr>
          <a:xfrm>
            <a:off x="4364854" y="2699661"/>
            <a:ext cx="329772" cy="2923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ㄱ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53"/>
          <p:cNvSpPr txBox="1"/>
          <p:nvPr/>
        </p:nvSpPr>
        <p:spPr>
          <a:xfrm>
            <a:off x="1685944" y="2712115"/>
            <a:ext cx="329772" cy="2923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ㄱ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53"/>
          <p:cNvSpPr txBox="1"/>
          <p:nvPr/>
        </p:nvSpPr>
        <p:spPr>
          <a:xfrm>
            <a:off x="1709436" y="3666467"/>
            <a:ext cx="329772" cy="2923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ㄴ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53"/>
          <p:cNvSpPr txBox="1"/>
          <p:nvPr/>
        </p:nvSpPr>
        <p:spPr>
          <a:xfrm>
            <a:off x="2735796" y="3666467"/>
            <a:ext cx="329772" cy="2923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ㄷ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53"/>
          <p:cNvSpPr txBox="1"/>
          <p:nvPr/>
        </p:nvSpPr>
        <p:spPr>
          <a:xfrm>
            <a:off x="5394356" y="3665236"/>
            <a:ext cx="329772" cy="2923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ㄷ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53"/>
          <p:cNvSpPr txBox="1"/>
          <p:nvPr/>
        </p:nvSpPr>
        <p:spPr>
          <a:xfrm>
            <a:off x="4386244" y="3648219"/>
            <a:ext cx="329772" cy="2923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ㄴ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3" name="Picture 3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544" y="3283849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3621544" y="3283849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142185" y="284585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411667" y="30273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122402" y="3032956"/>
            <a:ext cx="313996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668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14841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91276" y="1485945"/>
            <a:ext cx="1640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u="sng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40~41</a:t>
            </a:r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050" b="1" u="sng" dirty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lang="ko-KR" altLang="en-US" sz="1050" b="1" u="sng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익힘 </a:t>
            </a:r>
            <a:r>
              <a:rPr lang="en-US" altLang="ko-KR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32~33</a:t>
            </a:r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ko-KR" altLang="en-US" sz="1050" b="1" u="sng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색종이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가위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도형판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칠교판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삼각자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862146"/>
            <a:ext cx="6917020" cy="47270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5683871" y="49727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5259538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3"/>
          <p:cNvSpPr txBox="1"/>
          <p:nvPr/>
        </p:nvSpPr>
        <p:spPr>
          <a:xfrm>
            <a:off x="644499" y="1604119"/>
            <a:ext cx="611088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다음과 같이 삼각자를 대었을 때 꼭 맞게 겹쳐지면 이 각은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무엇이라고 하는지 구하시오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 spc="-15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_4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형성평가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98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순서도: 대체 처리 42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50009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050554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260.jpg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0080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 bwMode="auto">
          <a:xfrm>
            <a:off x="4246484" y="3406758"/>
            <a:ext cx="996659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직각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092" y="3248980"/>
            <a:ext cx="360000" cy="355000"/>
          </a:xfrm>
          <a:prstGeom prst="rect">
            <a:avLst/>
          </a:prstGeom>
        </p:spPr>
      </p:pic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_x347473120" descr="EMB00005bb848b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545409"/>
            <a:ext cx="1941866" cy="207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타원 40"/>
          <p:cNvSpPr/>
          <p:nvPr/>
        </p:nvSpPr>
        <p:spPr>
          <a:xfrm>
            <a:off x="5631404" y="49939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3173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직각을 찾아       표 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98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7018371" y="1092168"/>
            <a:ext cx="21256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1~3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정오답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O, X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O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효과음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X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효과음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기존 저작물 기능 참고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https://cdata2.tsherpa.co.kr/tsherpa/MultiMedia/Flash/2020/curri/index.html?flashxmlnum=jmp1130&amp;classa=A8-C1-31-MM-MM-04-03-02-0-0-0-0&amp;classno=MM_31_04/suh_0301_02_0002/suh_0301_02_0002_401_1.html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순서도: 대체 처리 46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562129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" name="_x347521072" descr="EMB00005bb848b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36" y="2774465"/>
            <a:ext cx="5891780" cy="18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608" y="1640122"/>
            <a:ext cx="340144" cy="31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469736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180.jpg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8" name="타원 57"/>
          <p:cNvSpPr/>
          <p:nvPr/>
        </p:nvSpPr>
        <p:spPr>
          <a:xfrm>
            <a:off x="1875507" y="145186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1406541" y="315175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2754877" y="3443858"/>
            <a:ext cx="721970" cy="72197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1393287" y="3588393"/>
            <a:ext cx="629572" cy="629572"/>
            <a:chOff x="6249485" y="2814376"/>
            <a:chExt cx="304024" cy="304024"/>
          </a:xfrm>
        </p:grpSpPr>
        <p:cxnSp>
          <p:nvCxnSpPr>
            <p:cNvPr id="78" name="직선 연결선 77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그룹 79"/>
          <p:cNvGrpSpPr/>
          <p:nvPr/>
        </p:nvGrpSpPr>
        <p:grpSpPr>
          <a:xfrm>
            <a:off x="4682773" y="3599197"/>
            <a:ext cx="629572" cy="629572"/>
            <a:chOff x="6249485" y="2814376"/>
            <a:chExt cx="304024" cy="304024"/>
          </a:xfrm>
        </p:grpSpPr>
        <p:cxnSp>
          <p:nvCxnSpPr>
            <p:cNvPr id="85" name="직선 연결선 84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1103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직각을 모두 찾아       로 표시해 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7018371" y="1092168"/>
            <a:ext cx="212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붉은 직각 표시 처음에는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‘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버튼을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453594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순서도: 대체 처리 69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73" name="순서도: 대체 처리 7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순서도: 대체 처리 91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2" name="타원 51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2574751" y="1610647"/>
            <a:ext cx="269057" cy="286480"/>
            <a:chOff x="7277100" y="4365625"/>
            <a:chExt cx="401587" cy="427593"/>
          </a:xfrm>
        </p:grpSpPr>
        <p:cxnSp>
          <p:nvCxnSpPr>
            <p:cNvPr id="56" name="직선 연결선 55"/>
            <p:cNvCxnSpPr/>
            <p:nvPr/>
          </p:nvCxnSpPr>
          <p:spPr bwMode="auto">
            <a:xfrm>
              <a:off x="7280275" y="4365625"/>
              <a:ext cx="0" cy="427593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직선 연결선 56"/>
            <p:cNvCxnSpPr/>
            <p:nvPr/>
          </p:nvCxnSpPr>
          <p:spPr bwMode="auto">
            <a:xfrm flipH="1">
              <a:off x="7277100" y="4787473"/>
              <a:ext cx="401587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직선 연결선 58"/>
            <p:cNvCxnSpPr/>
            <p:nvPr/>
          </p:nvCxnSpPr>
          <p:spPr bwMode="auto">
            <a:xfrm>
              <a:off x="7468368" y="4617132"/>
              <a:ext cx="3175" cy="170341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직선 연결선 59"/>
            <p:cNvCxnSpPr/>
            <p:nvPr/>
          </p:nvCxnSpPr>
          <p:spPr bwMode="auto">
            <a:xfrm flipH="1">
              <a:off x="7286626" y="4617132"/>
              <a:ext cx="191267" cy="0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6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54414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51.jpg   /  185.jpg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675522" y="2341460"/>
            <a:ext cx="5788360" cy="2088232"/>
            <a:chOff x="675522" y="2914873"/>
            <a:chExt cx="5788360" cy="2088232"/>
          </a:xfrm>
        </p:grpSpPr>
        <p:pic>
          <p:nvPicPr>
            <p:cNvPr id="3080" name="_x211526976" descr="EMB00005bb848e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522" y="2914873"/>
              <a:ext cx="2049547" cy="2067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_x211526760" descr="EMB00005bb848e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7642" y="2998373"/>
              <a:ext cx="2366240" cy="2004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0" name="그룹 79"/>
            <p:cNvGrpSpPr/>
            <p:nvPr/>
          </p:nvGrpSpPr>
          <p:grpSpPr>
            <a:xfrm rot="5400000" flipH="1">
              <a:off x="5707496" y="4236545"/>
              <a:ext cx="323980" cy="323980"/>
              <a:chOff x="647552" y="1844824"/>
              <a:chExt cx="252040" cy="252040"/>
            </a:xfrm>
          </p:grpSpPr>
          <p:cxnSp>
            <p:nvCxnSpPr>
              <p:cNvPr id="94" name="직선 연결선 93"/>
              <p:cNvCxnSpPr/>
              <p:nvPr/>
            </p:nvCxnSpPr>
            <p:spPr bwMode="auto">
              <a:xfrm>
                <a:off x="647552" y="2096852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/>
              <p:nvPr/>
            </p:nvCxnSpPr>
            <p:spPr bwMode="auto">
              <a:xfrm rot="16200000">
                <a:off x="763960" y="1970844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그룹 101"/>
            <p:cNvGrpSpPr/>
            <p:nvPr/>
          </p:nvGrpSpPr>
          <p:grpSpPr>
            <a:xfrm rot="5400000" flipH="1">
              <a:off x="2042587" y="4277297"/>
              <a:ext cx="330675" cy="323980"/>
              <a:chOff x="632732" y="1844824"/>
              <a:chExt cx="257248" cy="252040"/>
            </a:xfrm>
          </p:grpSpPr>
          <p:cxnSp>
            <p:nvCxnSpPr>
              <p:cNvPr id="103" name="직선 연결선 102"/>
              <p:cNvCxnSpPr/>
              <p:nvPr/>
            </p:nvCxnSpPr>
            <p:spPr bwMode="auto">
              <a:xfrm>
                <a:off x="632732" y="2096852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 bwMode="auto">
              <a:xfrm rot="16200000">
                <a:off x="763960" y="1970844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/>
            <p:cNvGrpSpPr/>
            <p:nvPr/>
          </p:nvGrpSpPr>
          <p:grpSpPr>
            <a:xfrm rot="16200000" flipH="1">
              <a:off x="4517686" y="3432800"/>
              <a:ext cx="323980" cy="323980"/>
              <a:chOff x="647552" y="1844824"/>
              <a:chExt cx="252040" cy="252040"/>
            </a:xfrm>
          </p:grpSpPr>
          <p:cxnSp>
            <p:nvCxnSpPr>
              <p:cNvPr id="67" name="직선 연결선 66"/>
              <p:cNvCxnSpPr/>
              <p:nvPr/>
            </p:nvCxnSpPr>
            <p:spPr bwMode="auto">
              <a:xfrm>
                <a:off x="647552" y="2096852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 bwMode="auto">
              <a:xfrm rot="16200000">
                <a:off x="763960" y="1970844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/>
            <p:cNvGrpSpPr/>
            <p:nvPr/>
          </p:nvGrpSpPr>
          <p:grpSpPr>
            <a:xfrm rot="10800000" flipH="1">
              <a:off x="4519163" y="4234478"/>
              <a:ext cx="323980" cy="323980"/>
              <a:chOff x="647552" y="1844824"/>
              <a:chExt cx="252040" cy="252040"/>
            </a:xfrm>
          </p:grpSpPr>
          <p:cxnSp>
            <p:nvCxnSpPr>
              <p:cNvPr id="113" name="직선 연결선 112"/>
              <p:cNvCxnSpPr/>
              <p:nvPr/>
            </p:nvCxnSpPr>
            <p:spPr bwMode="auto">
              <a:xfrm>
                <a:off x="647552" y="2096852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 bwMode="auto">
              <a:xfrm rot="16200000">
                <a:off x="763960" y="1970844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그룹 114"/>
            <p:cNvGrpSpPr/>
            <p:nvPr/>
          </p:nvGrpSpPr>
          <p:grpSpPr>
            <a:xfrm flipH="1">
              <a:off x="5711264" y="3420444"/>
              <a:ext cx="323980" cy="323980"/>
              <a:chOff x="647552" y="1844824"/>
              <a:chExt cx="252040" cy="252040"/>
            </a:xfrm>
          </p:grpSpPr>
          <p:cxnSp>
            <p:nvCxnSpPr>
              <p:cNvPr id="116" name="직선 연결선 115"/>
              <p:cNvCxnSpPr/>
              <p:nvPr/>
            </p:nvCxnSpPr>
            <p:spPr bwMode="auto">
              <a:xfrm>
                <a:off x="647552" y="2096852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 bwMode="auto">
              <a:xfrm rot="16200000">
                <a:off x="763960" y="1970844"/>
                <a:ext cx="252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4" name="타원 63"/>
          <p:cNvSpPr/>
          <p:nvPr/>
        </p:nvSpPr>
        <p:spPr>
          <a:xfrm>
            <a:off x="496230" y="21328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967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rcRect l="21819" t="14919" r="14404" b="7504"/>
          <a:stretch/>
        </p:blipFill>
        <p:spPr>
          <a:xfrm>
            <a:off x="107504" y="908721"/>
            <a:ext cx="6840760" cy="4680520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194" y="892519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243889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학교</a:t>
            </a:r>
            <a:r>
              <a:rPr lang="ko-KR" altLang="en-US" sz="36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주차장</a:t>
            </a:r>
            <a:endParaRPr lang="ko-KR" altLang="en-US" sz="3600" b="1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410350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2_3_1_ani.mp4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85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\app\resource\contents\lesson02\ops\2\media\mp4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55246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순서도: 대체 처리 34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37" name="순서도: 대체 처리 36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순서도: 대체 처리 60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6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직각을 찾아 기호를 쓰시오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7018371" y="1092168"/>
            <a:ext cx="21256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4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4"/>
              </a:rPr>
              <a:t>cdata2.tsherpa.co.kr/tsherpa/MultiMedia/Flash/2020/curri/index.html?flashxmlnum=yuni4856&amp;classa=A8-C1-31-MM-MM-04-03-04-0-0-0-0&amp;classno=MM_31_04/suh_0301_02_0004/suh_0301_02_0004_401_1.html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391" y="2105067"/>
            <a:ext cx="6441989" cy="2004865"/>
          </a:xfrm>
          <a:prstGeom prst="rect">
            <a:avLst/>
          </a:prstGeom>
        </p:spPr>
      </p:pic>
      <p:sp>
        <p:nvSpPr>
          <p:cNvPr id="73" name="모서리가 둥근 직사각형 72"/>
          <p:cNvSpPr/>
          <p:nvPr/>
        </p:nvSpPr>
        <p:spPr>
          <a:xfrm>
            <a:off x="621276" y="2325496"/>
            <a:ext cx="288032" cy="288032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rgbClr val="FE8032"/>
                </a:solidFill>
              </a:rPr>
              <a:t>ㄱ</a:t>
            </a:r>
            <a:endParaRPr lang="ko-KR" altLang="en-US" b="1" dirty="0">
              <a:solidFill>
                <a:srgbClr val="FE8032"/>
              </a:solidFill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2581960" y="2325496"/>
            <a:ext cx="288032" cy="288032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rgbClr val="FE8032"/>
                </a:solidFill>
              </a:rPr>
              <a:t>ㄴ</a:t>
            </a:r>
            <a:endParaRPr lang="ko-KR" altLang="en-US" b="1" dirty="0">
              <a:solidFill>
                <a:srgbClr val="FE8032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4587877" y="2325496"/>
            <a:ext cx="288032" cy="288032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rgbClr val="FE8032"/>
                </a:solidFill>
              </a:rPr>
              <a:t>ㄷ</a:t>
            </a:r>
            <a:endParaRPr lang="ko-KR" altLang="en-US" b="1" dirty="0">
              <a:solidFill>
                <a:srgbClr val="FE8032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167844" y="4434413"/>
            <a:ext cx="64807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</a:t>
            </a:r>
          </a:p>
        </p:txBody>
      </p:sp>
      <p:pic>
        <p:nvPicPr>
          <p:cNvPr id="7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788" y="420401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모서리가 둥근 직사각형 78"/>
          <p:cNvSpPr/>
          <p:nvPr/>
        </p:nvSpPr>
        <p:spPr>
          <a:xfrm>
            <a:off x="3348261" y="4471955"/>
            <a:ext cx="288032" cy="288032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rgbClr val="FE8032"/>
                </a:solidFill>
              </a:rPr>
              <a:t>ㄴ</a:t>
            </a:r>
            <a:endParaRPr lang="ko-KR" altLang="en-US" b="1" dirty="0">
              <a:solidFill>
                <a:srgbClr val="FE8032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5396350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929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" name="순서도: 대체 처리 46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직각을 모두 찾아 표시해 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5" name="TextBox 94"/>
          <p:cNvSpPr txBox="1"/>
          <p:nvPr/>
        </p:nvSpPr>
        <p:spPr>
          <a:xfrm>
            <a:off x="7018371" y="1092168"/>
            <a:ext cx="212562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4"/>
              </a:rPr>
              <a:t>https://cdata2.tsherpa.co.kr/tsherpa/MultiMedia/Flash/2020/curri/index.html?flashxmlnum=yuni4856&amp;classa=A8-C1-31-MM-MM-04-03-04-0-0-0-0&amp;classno=MM_31_04/suh_0301_02_0004/suh_0301_02_0004_401_1.html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파란색으로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직각표시가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2" y="2042255"/>
            <a:ext cx="6202047" cy="1933008"/>
          </a:xfrm>
          <a:prstGeom prst="rect">
            <a:avLst/>
          </a:prstGeom>
        </p:spPr>
      </p:pic>
      <p:sp>
        <p:nvSpPr>
          <p:cNvPr id="97" name="타원 96"/>
          <p:cNvSpPr/>
          <p:nvPr/>
        </p:nvSpPr>
        <p:spPr>
          <a:xfrm>
            <a:off x="5396350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63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순서도: 대체 처리 47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97" y="2025855"/>
            <a:ext cx="6346074" cy="2015722"/>
          </a:xfrm>
          <a:prstGeom prst="rect">
            <a:avLst/>
          </a:prstGeom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7018371" y="1092168"/>
            <a:ext cx="21256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5"/>
              </a:rPr>
              <a:t>https://cdata2.tsherpa.co.kr/tsherpa/MultiMedia/Flash/2020/curri/index.html?flashxmlnum=yuni4856&amp;classa=A8-C1-31-MM-MM-04-03-04-0-0-0-0&amp;classno=MM_31_04/suh_0301_02_0004/suh_0301_02_0004_401_1.html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직각의 수가 많은 순서대로 쓰시오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21276" y="2276872"/>
            <a:ext cx="288032" cy="288032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rgbClr val="FE8032"/>
                </a:solidFill>
              </a:rPr>
              <a:t>ㄱ</a:t>
            </a:r>
            <a:endParaRPr lang="ko-KR" altLang="en-US" b="1" dirty="0">
              <a:solidFill>
                <a:srgbClr val="FE8032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2581960" y="2276872"/>
            <a:ext cx="288032" cy="288032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rgbClr val="FE8032"/>
                </a:solidFill>
              </a:rPr>
              <a:t>ㄴ</a:t>
            </a:r>
            <a:endParaRPr lang="ko-KR" altLang="en-US" b="1" dirty="0">
              <a:solidFill>
                <a:srgbClr val="FE8032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4587877" y="2276872"/>
            <a:ext cx="288032" cy="288032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rgbClr val="FE8032"/>
                </a:solidFill>
              </a:rPr>
              <a:t>ㄷ</a:t>
            </a:r>
            <a:endParaRPr lang="ko-KR" altLang="en-US" b="1" dirty="0">
              <a:solidFill>
                <a:srgbClr val="FE8032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11760" y="4390655"/>
            <a:ext cx="64807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2606985" y="4430583"/>
            <a:ext cx="288032" cy="288032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rgbClr val="FE8032"/>
                </a:solidFill>
              </a:rPr>
              <a:t>ㄷ</a:t>
            </a:r>
            <a:endParaRPr lang="ko-KR" altLang="en-US" b="1" dirty="0">
              <a:solidFill>
                <a:srgbClr val="FE8032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204549" y="4390655"/>
            <a:ext cx="64807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384569" y="4431305"/>
            <a:ext cx="288032" cy="288032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rgbClr val="FE8032"/>
                </a:solidFill>
              </a:rPr>
              <a:t>ㄱ</a:t>
            </a:r>
            <a:endParaRPr lang="ko-KR" altLang="en-US" b="1" dirty="0">
              <a:solidFill>
                <a:srgbClr val="FE8032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995936" y="4390655"/>
            <a:ext cx="64807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4194183" y="4430583"/>
            <a:ext cx="288032" cy="288032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rgbClr val="FE8032"/>
                </a:solidFill>
              </a:rPr>
              <a:t>ㄴ</a:t>
            </a:r>
            <a:endParaRPr lang="ko-KR" altLang="en-US" b="1" dirty="0">
              <a:solidFill>
                <a:srgbClr val="FE8032"/>
              </a:solidFill>
            </a:endParaRPr>
          </a:p>
        </p:txBody>
      </p:sp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262" y="430172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282" y="427651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460" y="431687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TextBox 91"/>
          <p:cNvSpPr txBox="1"/>
          <p:nvPr/>
        </p:nvSpPr>
        <p:spPr>
          <a:xfrm>
            <a:off x="3012467" y="4430582"/>
            <a:ext cx="23756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814735" y="4425689"/>
            <a:ext cx="23756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748" y="522395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5" name="타원 94"/>
          <p:cNvSpPr/>
          <p:nvPr/>
        </p:nvSpPr>
        <p:spPr>
          <a:xfrm>
            <a:off x="4349969" y="506877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8515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순서도: 대체 처리 47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97" y="2025855"/>
            <a:ext cx="6346074" cy="2015722"/>
          </a:xfrm>
          <a:prstGeom prst="rect">
            <a:avLst/>
          </a:prstGeom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직각의 수가 많은 순서대로 쓰시오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21276" y="2276872"/>
            <a:ext cx="288032" cy="288032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rgbClr val="FE8032"/>
                </a:solidFill>
              </a:rPr>
              <a:t>ㄱ</a:t>
            </a:r>
            <a:endParaRPr lang="ko-KR" altLang="en-US" b="1" dirty="0">
              <a:solidFill>
                <a:srgbClr val="FE8032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2581960" y="2276872"/>
            <a:ext cx="288032" cy="288032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rgbClr val="FE8032"/>
                </a:solidFill>
              </a:rPr>
              <a:t>ㄴ</a:t>
            </a:r>
            <a:endParaRPr lang="ko-KR" altLang="en-US" b="1" dirty="0">
              <a:solidFill>
                <a:srgbClr val="FE8032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4587877" y="2276872"/>
            <a:ext cx="288032" cy="288032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rgbClr val="FE8032"/>
                </a:solidFill>
              </a:rPr>
              <a:t>ㄷ</a:t>
            </a:r>
            <a:endParaRPr lang="ko-KR" altLang="en-US" b="1" dirty="0">
              <a:solidFill>
                <a:srgbClr val="FE8032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11760" y="4390655"/>
            <a:ext cx="64807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2606985" y="4430583"/>
            <a:ext cx="288032" cy="288032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rgbClr val="FE8032"/>
                </a:solidFill>
              </a:rPr>
              <a:t>ㄷ</a:t>
            </a:r>
            <a:endParaRPr lang="ko-KR" altLang="en-US" b="1" dirty="0">
              <a:solidFill>
                <a:srgbClr val="FE8032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204549" y="4390655"/>
            <a:ext cx="64807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384569" y="4431305"/>
            <a:ext cx="288032" cy="288032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rgbClr val="FE8032"/>
                </a:solidFill>
              </a:rPr>
              <a:t>ㄱ</a:t>
            </a:r>
            <a:endParaRPr lang="ko-KR" altLang="en-US" b="1" dirty="0">
              <a:solidFill>
                <a:srgbClr val="FE8032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995936" y="4390655"/>
            <a:ext cx="64807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4194183" y="4430583"/>
            <a:ext cx="288032" cy="288032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rgbClr val="FE8032"/>
                </a:solidFill>
              </a:rPr>
              <a:t>ㄴ</a:t>
            </a:r>
            <a:endParaRPr lang="ko-KR" altLang="en-US" b="1" dirty="0">
              <a:solidFill>
                <a:srgbClr val="FE8032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012467" y="4430582"/>
            <a:ext cx="23756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814735" y="4425689"/>
            <a:ext cx="23756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4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748" y="522395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2411760" y="4390655"/>
            <a:ext cx="64807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606985" y="4430583"/>
            <a:ext cx="288032" cy="288032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rgbClr val="FE8032"/>
                </a:solidFill>
              </a:rPr>
              <a:t>ㄷ</a:t>
            </a:r>
            <a:endParaRPr lang="ko-KR" altLang="en-US" b="1" dirty="0">
              <a:solidFill>
                <a:srgbClr val="FE8032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04549" y="4390655"/>
            <a:ext cx="64807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3384569" y="4431305"/>
            <a:ext cx="288032" cy="288032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rgbClr val="FE8032"/>
                </a:solidFill>
              </a:rPr>
              <a:t>ㄱ</a:t>
            </a:r>
            <a:endParaRPr lang="ko-KR" altLang="en-US" b="1" dirty="0">
              <a:solidFill>
                <a:srgbClr val="FE8032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995936" y="4390655"/>
            <a:ext cx="64807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4194183" y="4430583"/>
            <a:ext cx="288032" cy="288032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rgbClr val="FE8032"/>
                </a:solidFill>
              </a:rPr>
              <a:t>ㄴ</a:t>
            </a:r>
            <a:endParaRPr lang="ko-KR" altLang="en-US" b="1" dirty="0">
              <a:solidFill>
                <a:srgbClr val="FE8032"/>
              </a:solidFill>
            </a:endParaRPr>
          </a:p>
        </p:txBody>
      </p:sp>
      <p:pic>
        <p:nvPicPr>
          <p:cNvPr id="5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262" y="430172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282" y="427651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460" y="431687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TextBox 75"/>
          <p:cNvSpPr txBox="1"/>
          <p:nvPr/>
        </p:nvSpPr>
        <p:spPr>
          <a:xfrm>
            <a:off x="3012467" y="4430582"/>
            <a:ext cx="23756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814735" y="4425689"/>
            <a:ext cx="23756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018371" y="983380"/>
            <a:ext cx="2125629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그림에 직각 표시 추가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92745" y="3356992"/>
            <a:ext cx="6667165" cy="161209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86"/>
          <p:cNvSpPr/>
          <p:nvPr/>
        </p:nvSpPr>
        <p:spPr>
          <a:xfrm>
            <a:off x="338478" y="3185049"/>
            <a:ext cx="561114" cy="324036"/>
          </a:xfrm>
          <a:prstGeom prst="round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풀이</a:t>
            </a:r>
            <a:endParaRPr lang="ko-KR" altLang="en-US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직각 삼각형 87"/>
          <p:cNvSpPr/>
          <p:nvPr/>
        </p:nvSpPr>
        <p:spPr>
          <a:xfrm flipH="1" flipV="1">
            <a:off x="4932040" y="4969085"/>
            <a:ext cx="195359" cy="188107"/>
          </a:xfrm>
          <a:prstGeom prst="rtTriangle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9" name="TextBox 43"/>
          <p:cNvSpPr txBox="1"/>
          <p:nvPr/>
        </p:nvSpPr>
        <p:spPr>
          <a:xfrm>
            <a:off x="1805866" y="4509120"/>
            <a:ext cx="54339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212776" y="4521849"/>
            <a:ext cx="54339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43"/>
          <p:cNvSpPr txBox="1"/>
          <p:nvPr/>
        </p:nvSpPr>
        <p:spPr>
          <a:xfrm>
            <a:off x="4758021" y="4505179"/>
            <a:ext cx="54339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2"/>
          <a:srcRect l="8925" t="21598" r="5506" b="15975"/>
          <a:stretch/>
        </p:blipFill>
        <p:spPr>
          <a:xfrm>
            <a:off x="1488645" y="3576432"/>
            <a:ext cx="4079880" cy="945417"/>
          </a:xfrm>
          <a:prstGeom prst="rect">
            <a:avLst/>
          </a:prstGeom>
        </p:spPr>
      </p:pic>
      <p:sp>
        <p:nvSpPr>
          <p:cNvPr id="99" name="직사각형 98"/>
          <p:cNvSpPr/>
          <p:nvPr/>
        </p:nvSpPr>
        <p:spPr>
          <a:xfrm>
            <a:off x="2663788" y="3509085"/>
            <a:ext cx="288032" cy="17194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4175956" y="3512970"/>
            <a:ext cx="288032" cy="17194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연결선 100"/>
          <p:cNvCxnSpPr/>
          <p:nvPr/>
        </p:nvCxnSpPr>
        <p:spPr bwMode="auto">
          <a:xfrm>
            <a:off x="1655676" y="3621720"/>
            <a:ext cx="0" cy="108012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직선 연결선 101"/>
          <p:cNvCxnSpPr/>
          <p:nvPr/>
        </p:nvCxnSpPr>
        <p:spPr bwMode="auto">
          <a:xfrm>
            <a:off x="1662026" y="4336649"/>
            <a:ext cx="0" cy="108012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직선 연결선 102"/>
          <p:cNvCxnSpPr/>
          <p:nvPr/>
        </p:nvCxnSpPr>
        <p:spPr bwMode="auto">
          <a:xfrm flipH="1">
            <a:off x="1547664" y="3723382"/>
            <a:ext cx="108012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직선 연결선 103"/>
          <p:cNvCxnSpPr/>
          <p:nvPr/>
        </p:nvCxnSpPr>
        <p:spPr bwMode="auto">
          <a:xfrm flipH="1">
            <a:off x="1554014" y="4346054"/>
            <a:ext cx="108012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직선 연결선 104"/>
          <p:cNvCxnSpPr/>
          <p:nvPr/>
        </p:nvCxnSpPr>
        <p:spPr bwMode="auto">
          <a:xfrm>
            <a:off x="3117304" y="4332275"/>
            <a:ext cx="0" cy="108012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6" name="직선 연결선 105"/>
          <p:cNvCxnSpPr/>
          <p:nvPr/>
        </p:nvCxnSpPr>
        <p:spPr bwMode="auto">
          <a:xfrm flipH="1">
            <a:off x="3009292" y="4341680"/>
            <a:ext cx="108012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직선 연결선 106"/>
          <p:cNvCxnSpPr/>
          <p:nvPr/>
        </p:nvCxnSpPr>
        <p:spPr bwMode="auto">
          <a:xfrm>
            <a:off x="4608004" y="4321551"/>
            <a:ext cx="0" cy="108012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직선 연결선 107"/>
          <p:cNvCxnSpPr/>
          <p:nvPr/>
        </p:nvCxnSpPr>
        <p:spPr bwMode="auto">
          <a:xfrm flipH="1">
            <a:off x="4499992" y="4330956"/>
            <a:ext cx="108012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09" name="그룹 108"/>
          <p:cNvGrpSpPr/>
          <p:nvPr/>
        </p:nvGrpSpPr>
        <p:grpSpPr>
          <a:xfrm rot="5400000">
            <a:off x="4499992" y="3645024"/>
            <a:ext cx="108012" cy="108012"/>
            <a:chOff x="5990692" y="4310827"/>
            <a:chExt cx="108012" cy="108012"/>
          </a:xfrm>
        </p:grpSpPr>
        <p:cxnSp>
          <p:nvCxnSpPr>
            <p:cNvPr id="110" name="직선 연결선 109"/>
            <p:cNvCxnSpPr/>
            <p:nvPr/>
          </p:nvCxnSpPr>
          <p:spPr bwMode="auto">
            <a:xfrm>
              <a:off x="6098704" y="4310827"/>
              <a:ext cx="0" cy="108012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1" name="직선 연결선 110"/>
            <p:cNvCxnSpPr/>
            <p:nvPr/>
          </p:nvCxnSpPr>
          <p:spPr bwMode="auto">
            <a:xfrm flipH="1">
              <a:off x="5990692" y="4320232"/>
              <a:ext cx="108012" cy="0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12" name="그룹 111"/>
          <p:cNvGrpSpPr/>
          <p:nvPr/>
        </p:nvGrpSpPr>
        <p:grpSpPr>
          <a:xfrm rot="16200000">
            <a:off x="5352127" y="4327905"/>
            <a:ext cx="108012" cy="108012"/>
            <a:chOff x="5990692" y="4310827"/>
            <a:chExt cx="108012" cy="108012"/>
          </a:xfrm>
        </p:grpSpPr>
        <p:cxnSp>
          <p:nvCxnSpPr>
            <p:cNvPr id="113" name="직선 연결선 112"/>
            <p:cNvCxnSpPr/>
            <p:nvPr/>
          </p:nvCxnSpPr>
          <p:spPr bwMode="auto">
            <a:xfrm>
              <a:off x="6098704" y="4310827"/>
              <a:ext cx="0" cy="108012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4" name="직선 연결선 113"/>
            <p:cNvCxnSpPr/>
            <p:nvPr/>
          </p:nvCxnSpPr>
          <p:spPr bwMode="auto">
            <a:xfrm flipH="1">
              <a:off x="5990692" y="4320232"/>
              <a:ext cx="108012" cy="0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15" name="그룹 114"/>
          <p:cNvGrpSpPr/>
          <p:nvPr/>
        </p:nvGrpSpPr>
        <p:grpSpPr>
          <a:xfrm rot="10800000">
            <a:off x="5352127" y="3645024"/>
            <a:ext cx="108012" cy="108012"/>
            <a:chOff x="5990692" y="4310827"/>
            <a:chExt cx="108012" cy="108012"/>
          </a:xfrm>
        </p:grpSpPr>
        <p:cxnSp>
          <p:nvCxnSpPr>
            <p:cNvPr id="116" name="직선 연결선 115"/>
            <p:cNvCxnSpPr/>
            <p:nvPr/>
          </p:nvCxnSpPr>
          <p:spPr bwMode="auto">
            <a:xfrm>
              <a:off x="6098704" y="4310827"/>
              <a:ext cx="0" cy="108012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7" name="직선 연결선 116"/>
            <p:cNvCxnSpPr/>
            <p:nvPr/>
          </p:nvCxnSpPr>
          <p:spPr bwMode="auto">
            <a:xfrm flipH="1">
              <a:off x="5990692" y="4320232"/>
              <a:ext cx="108012" cy="0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18" name="타원 117"/>
          <p:cNvSpPr/>
          <p:nvPr/>
        </p:nvSpPr>
        <p:spPr>
          <a:xfrm>
            <a:off x="1246029" y="335699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210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0" name="순서도: 대체 처리 89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92" name="순서도: 대체 처리 91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순서도: 대체 처리 103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8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3"/>
          <p:cNvSpPr txBox="1"/>
          <p:nvPr/>
        </p:nvSpPr>
        <p:spPr>
          <a:xfrm>
            <a:off x="575556" y="1635768"/>
            <a:ext cx="626469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모눈종이에 점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ㄱ을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꼭짓점으로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하는 직각을 그리시오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7018371" y="1092168"/>
            <a:ext cx="2125629" cy="382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4"/>
              </a:rPr>
              <a:t>https://cdata2.tsherpa.co.kr/tsherpa/MultiMedia/Flash/2020/curri/index.html?flashxmlnum=yuni4856&amp;classa=A8-C1-31-MM-MM-04-03-04-0-0-0-0&amp;classno=MM_31_04/suh_0301_02_0004/suh_0301_02_0004_401_1.html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약물은 처음에 안 보이다가 정답 확인 버튼 클릭할 때 함께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파란 선은 안보임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클릭하면 점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ㄱ을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꼭짓점으로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하고 직각을 만드는 선분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개가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355617" y="52480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762" y="2042231"/>
            <a:ext cx="4220164" cy="3029373"/>
          </a:xfrm>
          <a:prstGeom prst="rect">
            <a:avLst/>
          </a:prstGeom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974" y="2168860"/>
            <a:ext cx="396848" cy="318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타원 53"/>
          <p:cNvSpPr/>
          <p:nvPr/>
        </p:nvSpPr>
        <p:spPr>
          <a:xfrm>
            <a:off x="902091" y="210891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6584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" name="순서도: 대체 처리 37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40" name="순서도: 대체 처리 39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2" name="순서도: 대체 처리 41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4" name="순서도: 대체 처리 43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순서도: 대체 처리 64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/>
          <p:cNvSpPr txBox="1"/>
          <p:nvPr/>
        </p:nvSpPr>
        <p:spPr>
          <a:xfrm>
            <a:off x="575556" y="1635768"/>
            <a:ext cx="6192688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친구들이 설명하고 있는 시각을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7018371" y="1092168"/>
            <a:ext cx="212562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4"/>
              </a:rPr>
              <a:t>https://cdata2.tsherpa.co.kr/tsherpa/MultiMedia/Flash/2020/curri/index.html?flashxmlnum=yuni4856&amp;classa=A8-C1-31-MM-MM-04-03-04-0-0-0-0&amp;classno=MM_31_04/suh_0301_02_0004/suh_0301_02_0004_401_1.html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클릭 시 미니 팝업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210816" y="5052698"/>
            <a:ext cx="569096" cy="3847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9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</a:p>
        </p:txBody>
      </p:sp>
      <p:pic>
        <p:nvPicPr>
          <p:cNvPr id="7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87" y="497964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모서리가 둥근 사각형 설명선 71"/>
          <p:cNvSpPr/>
          <p:nvPr/>
        </p:nvSpPr>
        <p:spPr>
          <a:xfrm>
            <a:off x="1763688" y="2194119"/>
            <a:ext cx="4127501" cy="641224"/>
          </a:xfrm>
          <a:prstGeom prst="wedgeRoundRectCallout">
            <a:avLst>
              <a:gd name="adj1" fmla="val -56548"/>
              <a:gd name="adj2" fmla="val 15447"/>
              <a:gd name="adj3" fmla="val 16667"/>
            </a:avLst>
          </a:prstGeom>
          <a:noFill/>
          <a:ln w="12700">
            <a:solidFill>
              <a:srgbClr val="F496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긴바늘이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가리킵니다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모서리가 둥근 사각형 설명선 72"/>
          <p:cNvSpPr/>
          <p:nvPr/>
        </p:nvSpPr>
        <p:spPr>
          <a:xfrm>
            <a:off x="1275828" y="3072057"/>
            <a:ext cx="4135105" cy="637013"/>
          </a:xfrm>
          <a:prstGeom prst="wedgeRoundRectCallout">
            <a:avLst>
              <a:gd name="adj1" fmla="val 55575"/>
              <a:gd name="adj2" fmla="val 10622"/>
              <a:gd name="adj3" fmla="val 16667"/>
            </a:avLst>
          </a:prstGeom>
          <a:noFill/>
          <a:ln w="12700">
            <a:solidFill>
              <a:srgbClr val="DD5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시와 </a:t>
            </a:r>
            <a:r>
              <a:rPr lang="en-US" altLang="ko-KR" sz="1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sz="1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시 사이의 시각입니다</a:t>
            </a:r>
            <a:r>
              <a:rPr lang="en-US" altLang="ko-KR" sz="1900" dirty="0" smtClean="0">
                <a:solidFill>
                  <a:schemeClr val="tx1"/>
                </a:solidFill>
              </a:rPr>
              <a:t>.</a:t>
            </a:r>
            <a:endParaRPr lang="ko-KR" altLang="en-US" sz="1900" dirty="0">
              <a:solidFill>
                <a:schemeClr val="tx1"/>
              </a:solidFill>
            </a:endParaRPr>
          </a:p>
        </p:txBody>
      </p:sp>
      <p:sp>
        <p:nvSpPr>
          <p:cNvPr id="75" name="모서리가 둥근 사각형 설명선 74"/>
          <p:cNvSpPr/>
          <p:nvPr/>
        </p:nvSpPr>
        <p:spPr>
          <a:xfrm>
            <a:off x="1571806" y="3962552"/>
            <a:ext cx="4121082" cy="648563"/>
          </a:xfrm>
          <a:prstGeom prst="wedgeRoundRectCallout">
            <a:avLst>
              <a:gd name="adj1" fmla="val -54600"/>
              <a:gd name="adj2" fmla="val 16655"/>
              <a:gd name="adj3" fmla="val 16667"/>
            </a:avLst>
          </a:prstGeom>
          <a:noFill/>
          <a:ln w="12700">
            <a:solidFill>
              <a:srgbClr val="37B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긴 바늘과 </a:t>
            </a:r>
            <a:r>
              <a:rPr lang="ko-KR" altLang="en-US" sz="19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짧은바늘이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이루는 각은 </a:t>
            </a:r>
            <a:endParaRPr lang="en-US" altLang="ko-KR" sz="1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직각입니다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5580112" y="503675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7" name="Picture 2" descr="C:\Users\DB400S3A\Downloads\character_circle_R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057" y="2909755"/>
            <a:ext cx="961616" cy="96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3" descr="C:\Users\DB400S3A\Downloads\character_circle_Bon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22" y="2035336"/>
            <a:ext cx="961616" cy="96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 descr="C:\Users\DB400S3A\Downloads\character_circle_Mimi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92" y="3846068"/>
            <a:ext cx="961616" cy="96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346" y="5240800"/>
            <a:ext cx="1040273" cy="34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" name="타원 80"/>
          <p:cNvSpPr/>
          <p:nvPr/>
        </p:nvSpPr>
        <p:spPr>
          <a:xfrm>
            <a:off x="4414629" y="503675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782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" name="순서도: 대체 처리 37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40" name="순서도: 대체 처리 39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2" name="순서도: 대체 처리 41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4" name="순서도: 대체 처리 43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순서도: 대체 처리 64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/>
          <p:cNvSpPr txBox="1"/>
          <p:nvPr/>
        </p:nvSpPr>
        <p:spPr>
          <a:xfrm>
            <a:off x="575556" y="1635768"/>
            <a:ext cx="6192688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친구들이 설명하고 있는 시각을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3210816" y="5052698"/>
            <a:ext cx="569096" cy="3847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9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</a:p>
        </p:txBody>
      </p:sp>
      <p:sp>
        <p:nvSpPr>
          <p:cNvPr id="72" name="모서리가 둥근 사각형 설명선 71"/>
          <p:cNvSpPr/>
          <p:nvPr/>
        </p:nvSpPr>
        <p:spPr>
          <a:xfrm>
            <a:off x="1763688" y="2194119"/>
            <a:ext cx="4127501" cy="641224"/>
          </a:xfrm>
          <a:prstGeom prst="wedgeRoundRectCallout">
            <a:avLst>
              <a:gd name="adj1" fmla="val -56548"/>
              <a:gd name="adj2" fmla="val 15447"/>
              <a:gd name="adj3" fmla="val 16667"/>
            </a:avLst>
          </a:prstGeom>
          <a:noFill/>
          <a:ln w="12700">
            <a:solidFill>
              <a:srgbClr val="F496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긴바늘이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가리킵니다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모서리가 둥근 사각형 설명선 72"/>
          <p:cNvSpPr/>
          <p:nvPr/>
        </p:nvSpPr>
        <p:spPr>
          <a:xfrm>
            <a:off x="1275828" y="3072057"/>
            <a:ext cx="4135105" cy="637013"/>
          </a:xfrm>
          <a:prstGeom prst="wedgeRoundRectCallout">
            <a:avLst>
              <a:gd name="adj1" fmla="val 55575"/>
              <a:gd name="adj2" fmla="val 10622"/>
              <a:gd name="adj3" fmla="val 16667"/>
            </a:avLst>
          </a:prstGeom>
          <a:noFill/>
          <a:ln w="12700">
            <a:solidFill>
              <a:srgbClr val="DD5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 smtClean="0">
                <a:solidFill>
                  <a:schemeClr val="tx1"/>
                </a:solidFill>
              </a:rPr>
              <a:t>5</a:t>
            </a:r>
            <a:r>
              <a:rPr lang="ko-KR" altLang="en-US" sz="1900" dirty="0" smtClean="0">
                <a:solidFill>
                  <a:schemeClr val="tx1"/>
                </a:solidFill>
              </a:rPr>
              <a:t>시와 </a:t>
            </a:r>
            <a:r>
              <a:rPr lang="en-US" altLang="ko-KR" sz="1900" dirty="0" smtClean="0">
                <a:solidFill>
                  <a:schemeClr val="tx1"/>
                </a:solidFill>
              </a:rPr>
              <a:t>11</a:t>
            </a:r>
            <a:r>
              <a:rPr lang="ko-KR" altLang="en-US" sz="1900" dirty="0" smtClean="0">
                <a:solidFill>
                  <a:schemeClr val="tx1"/>
                </a:solidFill>
              </a:rPr>
              <a:t>시 사이의 시각입니다</a:t>
            </a:r>
            <a:r>
              <a:rPr lang="en-US" altLang="ko-KR" sz="1900" dirty="0" smtClean="0">
                <a:solidFill>
                  <a:schemeClr val="tx1"/>
                </a:solidFill>
              </a:rPr>
              <a:t>.</a:t>
            </a:r>
            <a:endParaRPr lang="ko-KR" altLang="en-US" sz="1900" dirty="0">
              <a:solidFill>
                <a:schemeClr val="tx1"/>
              </a:solidFill>
            </a:endParaRPr>
          </a:p>
        </p:txBody>
      </p:sp>
      <p:sp>
        <p:nvSpPr>
          <p:cNvPr id="75" name="모서리가 둥근 사각형 설명선 74"/>
          <p:cNvSpPr/>
          <p:nvPr/>
        </p:nvSpPr>
        <p:spPr>
          <a:xfrm>
            <a:off x="1571806" y="3962552"/>
            <a:ext cx="4121082" cy="648563"/>
          </a:xfrm>
          <a:prstGeom prst="wedgeRoundRectCallout">
            <a:avLst>
              <a:gd name="adj1" fmla="val -54600"/>
              <a:gd name="adj2" fmla="val 16655"/>
              <a:gd name="adj3" fmla="val 16667"/>
            </a:avLst>
          </a:prstGeom>
          <a:noFill/>
          <a:ln w="12700">
            <a:solidFill>
              <a:srgbClr val="37B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900" dirty="0" smtClean="0">
                <a:solidFill>
                  <a:schemeClr val="tx1"/>
                </a:solidFill>
              </a:rPr>
              <a:t>긴 바늘과 </a:t>
            </a:r>
            <a:r>
              <a:rPr lang="ko-KR" altLang="en-US" sz="1900" dirty="0" err="1" smtClean="0">
                <a:solidFill>
                  <a:schemeClr val="tx1"/>
                </a:solidFill>
              </a:rPr>
              <a:t>짧은바늘이</a:t>
            </a:r>
            <a:r>
              <a:rPr lang="ko-KR" altLang="en-US" sz="1900" dirty="0" smtClean="0">
                <a:solidFill>
                  <a:schemeClr val="tx1"/>
                </a:solidFill>
              </a:rPr>
              <a:t> 이루는 각은 </a:t>
            </a:r>
            <a:endParaRPr lang="en-US" altLang="ko-KR" sz="1900" dirty="0" smtClean="0">
              <a:solidFill>
                <a:schemeClr val="tx1"/>
              </a:solidFill>
            </a:endParaRPr>
          </a:p>
          <a:p>
            <a:pPr algn="just"/>
            <a:r>
              <a:rPr lang="ko-KR" altLang="en-US" sz="1900" dirty="0" smtClean="0">
                <a:solidFill>
                  <a:schemeClr val="tx1"/>
                </a:solidFill>
              </a:rPr>
              <a:t>직각입니다</a:t>
            </a:r>
            <a:r>
              <a:rPr lang="en-US" altLang="ko-KR" sz="1900" dirty="0" smtClean="0">
                <a:solidFill>
                  <a:schemeClr val="tx1"/>
                </a:solidFill>
              </a:rPr>
              <a:t>.</a:t>
            </a:r>
            <a:endParaRPr lang="ko-KR" altLang="en-US" sz="1900" dirty="0">
              <a:solidFill>
                <a:schemeClr val="tx1"/>
              </a:solidFill>
            </a:endParaRPr>
          </a:p>
        </p:txBody>
      </p:sp>
      <p:pic>
        <p:nvPicPr>
          <p:cNvPr id="77" name="Picture 2" descr="C:\Users\DB400S3A\Downloads\character_circle_R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057" y="2909755"/>
            <a:ext cx="961616" cy="96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3" descr="C:\Users\DB400S3A\Downloads\character_circle_Bon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22" y="2035336"/>
            <a:ext cx="961616" cy="96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 descr="C:\Users\DB400S3A\Downloads\character_circle_Mim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92" y="3846068"/>
            <a:ext cx="961616" cy="96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346" y="5240800"/>
            <a:ext cx="1040273" cy="34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모서리가 둥근 사각형 설명선 34"/>
          <p:cNvSpPr/>
          <p:nvPr/>
        </p:nvSpPr>
        <p:spPr>
          <a:xfrm>
            <a:off x="1744906" y="2979606"/>
            <a:ext cx="3672892" cy="553062"/>
          </a:xfrm>
          <a:prstGeom prst="wedgeRoundRectCallout">
            <a:avLst>
              <a:gd name="adj1" fmla="val 56344"/>
              <a:gd name="adj2" fmla="val 1326"/>
              <a:gd name="adj3" fmla="val 1666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시와 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사이의 시각입니다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모서리가 둥근 사각형 설명선 35"/>
          <p:cNvSpPr/>
          <p:nvPr/>
        </p:nvSpPr>
        <p:spPr>
          <a:xfrm>
            <a:off x="1727200" y="3830043"/>
            <a:ext cx="3672892" cy="553062"/>
          </a:xfrm>
          <a:prstGeom prst="wedgeRoundRectCallout">
            <a:avLst>
              <a:gd name="adj1" fmla="val -59535"/>
              <a:gd name="adj2" fmla="val 10344"/>
              <a:gd name="adj3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긴 바늘과 짧은 바늘이 이루는 각은 직각입니다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42" y="3581057"/>
            <a:ext cx="967790" cy="96779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6" name="그룹 45"/>
          <p:cNvGrpSpPr/>
          <p:nvPr/>
        </p:nvGrpSpPr>
        <p:grpSpPr>
          <a:xfrm>
            <a:off x="225605" y="2571500"/>
            <a:ext cx="6667165" cy="2687879"/>
            <a:chOff x="179512" y="2613652"/>
            <a:chExt cx="6667165" cy="2659638"/>
          </a:xfrm>
        </p:grpSpPr>
        <p:sp>
          <p:nvSpPr>
            <p:cNvPr id="49" name="직각 삼각형 48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79512" y="2976531"/>
              <a:ext cx="6667165" cy="21086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261365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73" y="3066447"/>
            <a:ext cx="2003756" cy="191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7" name="직선 화살표 연결선 56"/>
          <p:cNvCxnSpPr/>
          <p:nvPr/>
        </p:nvCxnSpPr>
        <p:spPr bwMode="auto">
          <a:xfrm flipV="1">
            <a:off x="1651915" y="3264587"/>
            <a:ext cx="0" cy="73916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직선 화살표 연결선 57"/>
          <p:cNvCxnSpPr/>
          <p:nvPr/>
        </p:nvCxnSpPr>
        <p:spPr bwMode="auto">
          <a:xfrm flipH="1">
            <a:off x="1070774" y="4003753"/>
            <a:ext cx="575849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59" name="그룹 58"/>
          <p:cNvGrpSpPr/>
          <p:nvPr/>
        </p:nvGrpSpPr>
        <p:grpSpPr>
          <a:xfrm rot="5400000" flipH="1">
            <a:off x="1397229" y="3757751"/>
            <a:ext cx="252040" cy="252040"/>
            <a:chOff x="647552" y="1844824"/>
            <a:chExt cx="252040" cy="252040"/>
          </a:xfrm>
        </p:grpSpPr>
        <p:cxnSp>
          <p:nvCxnSpPr>
            <p:cNvPr id="60" name="직선 연결선 59"/>
            <p:cNvCxnSpPr/>
            <p:nvPr/>
          </p:nvCxnSpPr>
          <p:spPr bwMode="auto">
            <a:xfrm>
              <a:off x="647552" y="2096852"/>
              <a:ext cx="252040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 bwMode="auto">
            <a:xfrm rot="16200000">
              <a:off x="763960" y="1970844"/>
              <a:ext cx="252040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타원 68"/>
          <p:cNvSpPr/>
          <p:nvPr/>
        </p:nvSpPr>
        <p:spPr>
          <a:xfrm>
            <a:off x="2663800" y="3212976"/>
            <a:ext cx="71996" cy="71996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2737647" y="3064611"/>
            <a:ext cx="3922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긴 바늘이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를 가리키며 </a:t>
            </a:r>
            <a:r>
              <a:rPr lang="ko-KR" altLang="en-US" sz="1800" dirty="0" err="1" smtClean="0">
                <a:latin typeface="맑은 고딕" pitchFamily="50" charset="-127"/>
                <a:ea typeface="맑은 고딕" pitchFamily="50" charset="-127"/>
              </a:rPr>
              <a:t>긴바늘과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 짧은 바늘이 직각을 이루려면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시와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시입니다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74" name="타원 73"/>
          <p:cNvSpPr/>
          <p:nvPr/>
        </p:nvSpPr>
        <p:spPr>
          <a:xfrm>
            <a:off x="2663800" y="4185084"/>
            <a:ext cx="71996" cy="71996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2773651" y="4047151"/>
            <a:ext cx="3922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시와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시 사이의 시각이므로 답은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시입니다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578499" y="32256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018371" y="983380"/>
            <a:ext cx="2125629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그림에 직각 표시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8951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21" y="1689936"/>
            <a:ext cx="3438898" cy="2742012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787368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안에 텍스트 들어가게 크기 조절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1, 3, 4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고정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및 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16115" y="2039519"/>
            <a:ext cx="2974460" cy="68831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학교 주차장 그림에서 각을 찾아 표시했습니다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354874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974" y="1862019"/>
            <a:ext cx="360000" cy="355000"/>
          </a:xfrm>
          <a:prstGeom prst="rect">
            <a:avLst/>
          </a:prstGeom>
        </p:spPr>
      </p:pic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593" y="4157517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타원 47"/>
          <p:cNvSpPr/>
          <p:nvPr/>
        </p:nvSpPr>
        <p:spPr>
          <a:xfrm>
            <a:off x="3675478" y="41914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4476" y="145319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863588" y="1772816"/>
            <a:ext cx="958427" cy="752083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2800603" y="1808077"/>
            <a:ext cx="871297" cy="606521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68538" y="1897378"/>
            <a:ext cx="14393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5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찾은 각의 같은 </a:t>
            </a:r>
            <a:r>
              <a:rPr lang="ko-KR" altLang="en-US" dirty="0" smtClean="0"/>
              <a:t>점을</a:t>
            </a:r>
            <a:endParaRPr lang="en-US" altLang="ko-KR" dirty="0" smtClean="0"/>
          </a:p>
          <a:p>
            <a:r>
              <a:rPr lang="ko-KR" altLang="en-US" dirty="0" smtClean="0"/>
              <a:t>말해 </a:t>
            </a:r>
            <a:r>
              <a:rPr lang="ko-KR" altLang="en-US" dirty="0"/>
              <a:t>볼까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1" name="타원 50"/>
          <p:cNvSpPr/>
          <p:nvPr/>
        </p:nvSpPr>
        <p:spPr>
          <a:xfrm>
            <a:off x="4704296" y="9785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369301" y="125260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2" name="직사각형 61"/>
          <p:cNvSpPr/>
          <p:nvPr/>
        </p:nvSpPr>
        <p:spPr>
          <a:xfrm>
            <a:off x="5820588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796136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5269875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5237898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721162" y="125664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4696710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6337324" y="120498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9" name="직사각형 68"/>
          <p:cNvSpPr/>
          <p:nvPr/>
        </p:nvSpPr>
        <p:spPr bwMode="auto">
          <a:xfrm>
            <a:off x="3916115" y="2814412"/>
            <a:ext cx="2974460" cy="68831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찾은 각의 같은 점을 말하려고 합니다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974" y="2636912"/>
            <a:ext cx="360000" cy="355000"/>
          </a:xfrm>
          <a:prstGeom prst="rect">
            <a:avLst/>
          </a:prstGeom>
        </p:spPr>
      </p:pic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1561" y="1915815"/>
            <a:ext cx="14898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학교 주차장 그림에서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각을 찾아 초록색으로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표시해 봤어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05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1500" y="695549"/>
            <a:ext cx="6912768" cy="50737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8" y="1187174"/>
            <a:ext cx="6912770" cy="4220056"/>
          </a:xfrm>
          <a:prstGeom prst="rect">
            <a:avLst/>
          </a:prstGeom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4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92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안에 텍스트 들어가게 크기 조절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300770" y="1327305"/>
            <a:ext cx="1935535" cy="1197594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117433" y="1337323"/>
            <a:ext cx="1736878" cy="1006869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79512" y="980728"/>
            <a:ext cx="330455" cy="315851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004048" y="1584085"/>
            <a:ext cx="2048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찾은 각의 같은 점을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말해 볼까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6213" y="1520788"/>
            <a:ext cx="2210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학교 주차장 그림에서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각을 찾아 초록색으로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표시해 봤어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716523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2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)3-1-2(4</a:t>
                      </a:r>
                      <a:r>
                        <a:rPr kumimoji="0" lang="ko-KR" altLang="en-US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클릭 시 정답 원과 함께 생성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클릭 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495022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각을 찾아보세요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11" y="170371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직사각형 61"/>
          <p:cNvSpPr/>
          <p:nvPr/>
        </p:nvSpPr>
        <p:spPr>
          <a:xfrm>
            <a:off x="6369301" y="125260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6337324" y="120498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5820588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5796136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5269875" y="125543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237898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4721162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689646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8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93" y="1977517"/>
            <a:ext cx="6523252" cy="3157508"/>
          </a:xfrm>
          <a:prstGeom prst="rect">
            <a:avLst/>
          </a:prstGeom>
        </p:spPr>
      </p:pic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499902" y="2083279"/>
            <a:ext cx="1735335" cy="862679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101274" y="2070631"/>
            <a:ext cx="1630965" cy="653062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5710350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004048" y="2240868"/>
            <a:ext cx="1873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5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z="1400" dirty="0"/>
              <a:t>찾은 각의 같은 </a:t>
            </a:r>
            <a:r>
              <a:rPr lang="ko-KR" altLang="en-US" sz="1400" dirty="0" smtClean="0"/>
              <a:t>점을</a:t>
            </a:r>
            <a:endParaRPr lang="en-US" altLang="ko-KR" sz="1400" dirty="0" smtClean="0"/>
          </a:p>
          <a:p>
            <a:r>
              <a:rPr lang="ko-KR" altLang="en-US" sz="1400" dirty="0" smtClean="0"/>
              <a:t>말해 </a:t>
            </a:r>
            <a:r>
              <a:rPr lang="ko-KR" altLang="en-US" sz="1400" dirty="0"/>
              <a:t>볼까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1367644" y="2222284"/>
            <a:ext cx="19559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학교 주차장 그림에서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각을 찾아 초록색으로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표시해 봤어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744829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7" name="타원 56"/>
          <p:cNvSpPr/>
          <p:nvPr/>
        </p:nvSpPr>
        <p:spPr>
          <a:xfrm>
            <a:off x="1659659" y="2924944"/>
            <a:ext cx="684076" cy="6840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2411760" y="3609020"/>
            <a:ext cx="684076" cy="6840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3887924" y="3822179"/>
            <a:ext cx="684076" cy="6840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01" y="1977517"/>
            <a:ext cx="380020" cy="30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타원 60"/>
          <p:cNvSpPr/>
          <p:nvPr/>
        </p:nvSpPr>
        <p:spPr>
          <a:xfrm>
            <a:off x="58706" y="18570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2331246" y="299408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5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찾은 각의 모양은 어떠한가요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16115" y="2083937"/>
            <a:ext cx="2974460" cy="40895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ㄱ자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 또는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b="1" spc="-150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ㄴ자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모양입니다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276" y="1952232"/>
            <a:ext cx="360000" cy="35500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6369301" y="125260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337324" y="120498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820588" y="125381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796136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269875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5237898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721162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4696710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321" y="1689936"/>
            <a:ext cx="3438898" cy="2742012"/>
          </a:xfrm>
          <a:prstGeom prst="rect">
            <a:avLst/>
          </a:prstGeom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593" y="4157517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타원 57"/>
          <p:cNvSpPr/>
          <p:nvPr/>
        </p:nvSpPr>
        <p:spPr>
          <a:xfrm>
            <a:off x="863588" y="1772816"/>
            <a:ext cx="958427" cy="752083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2800603" y="1808077"/>
            <a:ext cx="871297" cy="606521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268538" y="1897378"/>
            <a:ext cx="14393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5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찾은 각의 같은 </a:t>
            </a:r>
            <a:r>
              <a:rPr lang="ko-KR" altLang="en-US" dirty="0" smtClean="0"/>
              <a:t>점을</a:t>
            </a:r>
            <a:endParaRPr lang="en-US" altLang="ko-KR" dirty="0" smtClean="0"/>
          </a:p>
          <a:p>
            <a:r>
              <a:rPr lang="ko-KR" altLang="en-US" dirty="0" smtClean="0"/>
              <a:t>말해 </a:t>
            </a:r>
            <a:r>
              <a:rPr lang="ko-KR" altLang="en-US" dirty="0"/>
              <a:t>볼까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11561" y="1915815"/>
            <a:ext cx="14898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학교 주차장 그림에서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각을 찾아 초록색으로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표시해 봤어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05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28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학교 주차장 그림에서 찾은 각의 같은 점을 말해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9301" y="125260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6337324" y="120498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820588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5796136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5269875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5237898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721162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4696710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3916115" y="2291547"/>
            <a:ext cx="2974460" cy="68831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각이 </a:t>
            </a:r>
            <a:r>
              <a:rPr lang="ko-KR" altLang="en-US" sz="1900" b="1" spc="-150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ㄱ자나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b="1" spc="-150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ㄴ자처럼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생겼습니다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974" y="2114047"/>
            <a:ext cx="360000" cy="355000"/>
          </a:xfrm>
          <a:prstGeom prst="rect">
            <a:avLst/>
          </a:prstGeom>
        </p:spPr>
      </p:pic>
      <p:sp>
        <p:nvSpPr>
          <p:cNvPr id="3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321" y="1689936"/>
            <a:ext cx="3438898" cy="2742012"/>
          </a:xfrm>
          <a:prstGeom prst="rect">
            <a:avLst/>
          </a:prstGeom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593" y="4157517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타원 51"/>
          <p:cNvSpPr/>
          <p:nvPr/>
        </p:nvSpPr>
        <p:spPr>
          <a:xfrm>
            <a:off x="863588" y="1772816"/>
            <a:ext cx="958427" cy="752083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2800603" y="1808077"/>
            <a:ext cx="871297" cy="606521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268538" y="1897378"/>
            <a:ext cx="14393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5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찾은 각의 같은 </a:t>
            </a:r>
            <a:r>
              <a:rPr lang="ko-KR" altLang="en-US" dirty="0" smtClean="0"/>
              <a:t>점을</a:t>
            </a:r>
            <a:endParaRPr lang="en-US" altLang="ko-KR" dirty="0" smtClean="0"/>
          </a:p>
          <a:p>
            <a:r>
              <a:rPr lang="ko-KR" altLang="en-US" dirty="0" smtClean="0"/>
              <a:t>말해 </a:t>
            </a:r>
            <a:r>
              <a:rPr lang="ko-KR" altLang="en-US" dirty="0"/>
              <a:t>볼까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11561" y="1915815"/>
            <a:ext cx="14898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학교 주차장 그림에서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각을 찾아 초록색으로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표시해 봤어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05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61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2519" y="2276872"/>
            <a:ext cx="56476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직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각을 이해할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91276" y="1485945"/>
            <a:ext cx="1640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38~39</a:t>
            </a:r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050" b="1" u="sng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익힘 </a:t>
            </a:r>
            <a:r>
              <a:rPr lang="en-US" altLang="ko-KR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30~31</a:t>
            </a:r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ko-KR" altLang="en-US" sz="1050" b="1" u="sng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243549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삼각자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2519" y="2672916"/>
            <a:ext cx="56476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생활 주변에서 직각을 찾고 그릴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2831534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42808</TotalTime>
  <Words>2691</Words>
  <Application>Microsoft Office PowerPoint</Application>
  <PresentationFormat>화면 슬라이드 쇼(4:3)</PresentationFormat>
  <Paragraphs>984</Paragraphs>
  <Slides>36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DB400SCA</cp:lastModifiedBy>
  <cp:revision>7647</cp:revision>
  <cp:lastPrinted>2021-12-20T01:30:02Z</cp:lastPrinted>
  <dcterms:created xsi:type="dcterms:W3CDTF">2008-07-15T12:19:11Z</dcterms:created>
  <dcterms:modified xsi:type="dcterms:W3CDTF">2022-01-21T08:21:43Z</dcterms:modified>
</cp:coreProperties>
</file>